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97" r:id="rId3"/>
    <p:sldId id="256" r:id="rId4"/>
    <p:sldId id="258" r:id="rId5"/>
    <p:sldId id="259" r:id="rId6"/>
    <p:sldId id="260" r:id="rId7"/>
    <p:sldId id="276" r:id="rId8"/>
    <p:sldId id="277" r:id="rId9"/>
    <p:sldId id="261" r:id="rId10"/>
    <p:sldId id="262" r:id="rId11"/>
    <p:sldId id="279" r:id="rId12"/>
    <p:sldId id="278" r:id="rId13"/>
    <p:sldId id="263" r:id="rId14"/>
    <p:sldId id="264" r:id="rId15"/>
    <p:sldId id="299" r:id="rId16"/>
    <p:sldId id="265" r:id="rId17"/>
    <p:sldId id="266" r:id="rId18"/>
    <p:sldId id="267" r:id="rId19"/>
    <p:sldId id="281" r:id="rId20"/>
    <p:sldId id="268" r:id="rId21"/>
    <p:sldId id="282" r:id="rId22"/>
    <p:sldId id="283" r:id="rId23"/>
    <p:sldId id="284" r:id="rId24"/>
    <p:sldId id="285" r:id="rId25"/>
    <p:sldId id="280" r:id="rId26"/>
    <p:sldId id="269" r:id="rId27"/>
    <p:sldId id="270" r:id="rId28"/>
    <p:sldId id="271" r:id="rId29"/>
    <p:sldId id="272" r:id="rId30"/>
    <p:sldId id="273" r:id="rId31"/>
    <p:sldId id="274" r:id="rId32"/>
    <p:sldId id="286" r:id="rId33"/>
    <p:sldId id="287" r:id="rId34"/>
    <p:sldId id="288" r:id="rId35"/>
    <p:sldId id="289" r:id="rId36"/>
    <p:sldId id="298" r:id="rId37"/>
    <p:sldId id="290" r:id="rId38"/>
    <p:sldId id="291" r:id="rId39"/>
    <p:sldId id="292" r:id="rId40"/>
    <p:sldId id="294"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1092" y="-33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14E9C-BCC7-4B80-9D8C-7A96319FD454}" type="datetimeFigureOut">
              <a:rPr lang="en-US" smtClean="0"/>
              <a:pPr/>
              <a:t>3/7/2013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1902E-1C6B-4FB8-A16D-3A86FFD7D13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71902E-1C6B-4FB8-A16D-3A86FFD7D13C}"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71902E-1C6B-4FB8-A16D-3A86FFD7D13C}" type="slidenum">
              <a:rPr lang="en-US" smtClean="0"/>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080D8-62F8-4228-9F67-F99F0AF98BED}" type="slidenum">
              <a:rPr lang="en-US"/>
              <a:pPr/>
              <a:t>40</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262CE-783C-4CBE-84EF-AC1A4FCBA438}" type="slidenum">
              <a:rPr lang="en-US"/>
              <a:pPr/>
              <a:t>41</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9060D-216C-4DF1-9A9B-13DA92230AD3}" type="datetimeFigureOut">
              <a:rPr lang="en-US" smtClean="0"/>
              <a:pPr/>
              <a:t>3/7/2013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74FAE-ED14-46F0-AE0A-49FC658FF9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9060D-216C-4DF1-9A9B-13DA92230AD3}" type="datetimeFigureOut">
              <a:rPr lang="en-US" smtClean="0"/>
              <a:pPr/>
              <a:t>3/7/2013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74FAE-ED14-46F0-AE0A-49FC658FF9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wmf"/><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fjhs.ednet.ns.ca/math/to%20the%20right" TargetMode="Externa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4.xml"/><Relationship Id="rId18" Type="http://schemas.openxmlformats.org/officeDocument/2006/relationships/slide" Target="slide7.xml"/><Relationship Id="rId3" Type="http://schemas.openxmlformats.org/officeDocument/2006/relationships/slide" Target="slide12.xml"/><Relationship Id="rId21" Type="http://schemas.openxmlformats.org/officeDocument/2006/relationships/slide" Target="slide10.xml"/><Relationship Id="rId7" Type="http://schemas.openxmlformats.org/officeDocument/2006/relationships/slide" Target="slide17.xml"/><Relationship Id="rId12" Type="http://schemas.openxmlformats.org/officeDocument/2006/relationships/slide" Target="slide32.xml"/><Relationship Id="rId17" Type="http://schemas.openxmlformats.org/officeDocument/2006/relationships/slide" Target="slide6.xml"/><Relationship Id="rId2" Type="http://schemas.openxmlformats.org/officeDocument/2006/relationships/image" Target="../media/image1.wmf"/><Relationship Id="rId16" Type="http://schemas.openxmlformats.org/officeDocument/2006/relationships/slide" Target="slide4.xml"/><Relationship Id="rId20"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30.xml"/><Relationship Id="rId5" Type="http://schemas.openxmlformats.org/officeDocument/2006/relationships/slide" Target="slide15.xml"/><Relationship Id="rId15" Type="http://schemas.openxmlformats.org/officeDocument/2006/relationships/slide" Target="slide3.xml"/><Relationship Id="rId23" Type="http://schemas.openxmlformats.org/officeDocument/2006/relationships/slide" Target="slide13.xml"/><Relationship Id="rId10" Type="http://schemas.openxmlformats.org/officeDocument/2006/relationships/slide" Target="slide29.xml"/><Relationship Id="rId19" Type="http://schemas.openxmlformats.org/officeDocument/2006/relationships/slide" Target="slide8.xml"/><Relationship Id="rId4" Type="http://schemas.openxmlformats.org/officeDocument/2006/relationships/slide" Target="slide14.xml"/><Relationship Id="rId9" Type="http://schemas.openxmlformats.org/officeDocument/2006/relationships/slide" Target="slide28.xml"/><Relationship Id="rId14" Type="http://schemas.openxmlformats.org/officeDocument/2006/relationships/slide" Target="slide40.xml"/><Relationship Id="rId22"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1.wmf"/><Relationship Id="rId5" Type="http://schemas.openxmlformats.org/officeDocument/2006/relationships/image" Target="../media/image28.png"/><Relationship Id="rId10" Type="http://schemas.openxmlformats.org/officeDocument/2006/relationships/slide" Target="slide2.xml"/><Relationship Id="rId4" Type="http://schemas.openxmlformats.org/officeDocument/2006/relationships/image" Target="../media/image27.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http://www.traderscity.com/board/userpix23/18636-spring-scale-2-5kg-stainless-steel-1.jpg" TargetMode="External"/><Relationship Id="rId7"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http://www.carolina.com/images/en_US/local/products/detail/702072_app.jpg" TargetMode="External"/><Relationship Id="rId5" Type="http://schemas.openxmlformats.org/officeDocument/2006/relationships/image" Target="../media/image3.jpeg"/><Relationship Id="rId4" Type="http://schemas.openxmlformats.org/officeDocument/2006/relationships/hyperlink" Target="http://www.carolina.com/product/pull-spring+scales,+economy,+100+g+x+2+g.do?keyword=spring+scales&amp;sortby=bestMatch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41.png"/><Relationship Id="rId5" Type="http://schemas.openxmlformats.org/officeDocument/2006/relationships/slide" Target="slide2.xml"/><Relationship Id="rId10" Type="http://schemas.openxmlformats.org/officeDocument/2006/relationships/image" Target="../media/image40.jpeg"/><Relationship Id="rId4" Type="http://schemas.openxmlformats.org/officeDocument/2006/relationships/oleObject" Target="../embeddings/oleObject1.bin"/><Relationship Id="rId9" Type="http://schemas.openxmlformats.org/officeDocument/2006/relationships/hyperlink" Target="http://images.google.com/imgres?imgurl=http://www.tigerlair.com/hotdogandahalf/bear-goggles.jpg&amp;imgrefurl=http://www.mhd.miun.se/~stok/ghetto-gps/&amp;h=824&amp;w=942&amp;sz=127&amp;tbnid=v8HUiAYV7ZeDyM:&amp;tbnh=129&amp;tbnw=148&amp;prev=/images?q=safety+goggles&amp;um=1&amp;start=3&amp;sa=X&amp;oi=images&amp;ct=image&amp;cd=3" TargetMode="External"/></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48.jpeg"/><Relationship Id="rId3" Type="http://schemas.openxmlformats.org/officeDocument/2006/relationships/oleObject" Target="../embeddings/oleObject2.bin"/><Relationship Id="rId7" Type="http://schemas.openxmlformats.org/officeDocument/2006/relationships/image" Target="../media/image44.png"/><Relationship Id="rId12"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www.google.com/imgres?imgurl=http://blogs.discovermagazine.com/intersection/files/broken%20test%20tube.png&amp;imgrefurl=http://blogs.discovermagazine.com/intersection/2008/12/&amp;usg=__BH-BshIhQYcLflPNZfALX6HM-I4=&amp;h=197&amp;w=333&amp;sz=72&amp;hl=en&amp;start=0&amp;tbnid=x-UEc2bnRWPhEM:&amp;tbnh=114&amp;tbnw=192&amp;prev=/images?q=broken+test+tube&amp;um=1&amp;hl=en&amp;sa=N&amp;rls=com.microsoft:en-us:IE-SearchBox&amp;rlz=1I7ADRA_en&amp;biw=1419&amp;bih=694&amp;tbs=isch:1&amp;um=1&amp;itbs=1&amp;iact=rc&amp;dur=215&amp;ei=pl1nTN7GKoL6lwe24-WfBQ&amp;oei=pl1nTN7GKoL6lwe24-WfBQ&amp;esq=1&amp;page=1&amp;ndsp=29&amp;ved=1t:429,r:1,s:0&amp;tx=113&amp;ty=94" TargetMode="External"/><Relationship Id="rId11" Type="http://schemas.openxmlformats.org/officeDocument/2006/relationships/image" Target="../media/image46.png"/><Relationship Id="rId5" Type="http://schemas.openxmlformats.org/officeDocument/2006/relationships/hyperlink" Target="http://www.google.com/imgres?imgurl=http://blogs.discovermagazine.com/intersection/files/broken%20test%20tube.png&amp;imgrefurl=http://blogs.discovermagazine.com/intersection/2008/12/&amp;usg=__BH-BshIhQYcLflPNZfALX6HM-I4=&amp;h=197&amp;w=333&amp;sz=72&amp;hl=en&amp;start=2&amp;tbnid=x-UEc2bnRWPhEM:&amp;tbnh=70&amp;tbnw=119&amp;prev=/images?q=broken+test+tube&amp;um=1&amp;hl=en&amp;sa=N&amp;rls=com.microsoft:en-us:IE-SearchBox&amp;rlz=1I7ADRA_en&amp;biw=1419&amp;bih=694&amp;tbs=isch:1&amp;um=1&amp;itbs=1" TargetMode="External"/><Relationship Id="rId10" Type="http://schemas.openxmlformats.org/officeDocument/2006/relationships/image" Target="../media/image45.png"/><Relationship Id="rId4" Type="http://schemas.openxmlformats.org/officeDocument/2006/relationships/oleObject" Target="../embeddings/oleObject3.bin"/><Relationship Id="rId9" Type="http://schemas.openxmlformats.org/officeDocument/2006/relationships/image" Target="../media/image1.wmf"/><Relationship Id="rId1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gif"/><Relationship Id="rId7" Type="http://schemas.openxmlformats.org/officeDocument/2006/relationships/image" Target="../media/image1.wmf"/><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slide" Target="slide2.xml"/><Relationship Id="rId11" Type="http://schemas.openxmlformats.org/officeDocument/2006/relationships/image" Target="../media/image41.png"/><Relationship Id="rId5" Type="http://schemas.openxmlformats.org/officeDocument/2006/relationships/hyperlink" Target="http://www.google.com/imgres?imgurl=http://blogs.discovermagazine.com/intersection/files/broken%20test%20tube.png&amp;imgrefurl=http://blogs.discovermagazine.com/intersection/2008/12/&amp;usg=__BH-BshIhQYcLflPNZfALX6HM-I4=&amp;h=197&amp;w=333&amp;sz=72&amp;hl=en&amp;start=0&amp;tbnid=x-UEc2bnRWPhEM:&amp;tbnh=114&amp;tbnw=192&amp;prev=/images?q=broken+test+tube&amp;um=1&amp;hl=en&amp;sa=N&amp;rls=com.microsoft:en-us:IE-SearchBox&amp;rlz=1I7ADRA_en&amp;biw=1419&amp;bih=694&amp;tbs=isch:1&amp;um=1&amp;itbs=1&amp;iact=rc&amp;dur=215&amp;ei=pl1nTN7GKoL6lwe24-WfBQ&amp;oei=pl1nTN7GKoL6lwe24-WfBQ&amp;esq=1&amp;page=1&amp;ndsp=29&amp;ved=1t:429,r:1,s:0&amp;tx=113&amp;ty=94" TargetMode="External"/><Relationship Id="rId10" Type="http://schemas.openxmlformats.org/officeDocument/2006/relationships/hyperlink" Target="http://www.google.com/imgres?imgurl=http://blog.oregonlive.com/themombeat/2008/11/electrical_plug_symbol.png&amp;imgrefurl=http://blog.oregonlive.com/themombeat/2008/12/childproof_the_home_or_homepro.html&amp;h=384&amp;w=384&amp;sz=11&amp;tbnid=ICeMi1ZdSd2yLM:&amp;tbnh=123&amp;tbnw=123&amp;prev=/images?q=electrical+safety+symbol&amp;usg=__Bl3M6_-Z3a83f_aU0BzYio9ABzw=&amp;sa=X&amp;ei=Bz1oTMqRHcL6lwev3PigBQ&amp;ved=0CCYQ9QEwBg" TargetMode="External"/><Relationship Id="rId4" Type="http://schemas.openxmlformats.org/officeDocument/2006/relationships/hyperlink" Target="http://www.google.com/imgres?imgurl=http://blogs.discovermagazine.com/intersection/files/broken%20test%20tube.png&amp;imgrefurl=http://blogs.discovermagazine.com/intersection/2008/12/&amp;usg=__BH-BshIhQYcLflPNZfALX6HM-I4=&amp;h=197&amp;w=333&amp;sz=72&amp;hl=en&amp;start=2&amp;tbnid=x-UEc2bnRWPhEM:&amp;tbnh=70&amp;tbnw=119&amp;prev=/images?q=broken+test+tube&amp;um=1&amp;hl=en&amp;sa=N&amp;rls=com.microsoft:en-us:IE-SearchBox&amp;rlz=1I7ADRA_en&amp;biw=1419&amp;bih=694&amp;tbs=isch:1&amp;um=1&amp;itbs=1" TargetMode="External"/><Relationship Id="rId9" Type="http://schemas.openxmlformats.org/officeDocument/2006/relationships/image" Target="../media/image52.jpeg"/></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oleObject" Target="../embeddings/oleObject5.bin"/><Relationship Id="rId7"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41.png"/><Relationship Id="rId4" Type="http://schemas.openxmlformats.org/officeDocument/2006/relationships/oleObject" Target="../embeddings/oleObject6.bin"/><Relationship Id="rId9" Type="http://schemas.openxmlformats.org/officeDocument/2006/relationships/image" Target="../media/image1.wmf"/></Relationships>
</file>

<file path=ppt/slides/_rels/slide3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oleObject" Target="../embeddings/oleObject7.bin"/><Relationship Id="rId7"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41.png"/></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jpeg"/><Relationship Id="rId3" Type="http://schemas.openxmlformats.org/officeDocument/2006/relationships/notesSlide" Target="../notesSlides/notesSlide2.xml"/><Relationship Id="rId7" Type="http://schemas.openxmlformats.org/officeDocument/2006/relationships/image" Target="../media/image1.wmf"/><Relationship Id="rId12" Type="http://schemas.openxmlformats.org/officeDocument/2006/relationships/hyperlink" Target="http://www.shutterstock.com/subscribe.mhtml"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slide" Target="slide2.xml"/><Relationship Id="rId11" Type="http://schemas.openxmlformats.org/officeDocument/2006/relationships/image" Target="../media/image41.png"/><Relationship Id="rId5" Type="http://schemas.openxmlformats.org/officeDocument/2006/relationships/image" Target="../media/image63.gif"/><Relationship Id="rId10" Type="http://schemas.openxmlformats.org/officeDocument/2006/relationships/image" Target="../media/image66.png"/><Relationship Id="rId4" Type="http://schemas.openxmlformats.org/officeDocument/2006/relationships/oleObject" Target="../embeddings/oleObject8.bin"/><Relationship Id="rId9" Type="http://schemas.openxmlformats.org/officeDocument/2006/relationships/image" Target="../media/image65.png"/><Relationship Id="rId1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ouchspin.com/chem/DisplayTBB.html" TargetMode="Externa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slide" Target="slide2.xml"/><Relationship Id="rId4" Type="http://schemas.openxmlformats.org/officeDocument/2006/relationships/image" Target="http://www.carolina.com/images/en_US/local/products/detail/702153_le.jpg"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slide" Target="slide2.xml"/><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wmf"/><Relationship Id="rId5" Type="http://schemas.openxmlformats.org/officeDocument/2006/relationships/slide" Target="slide2.xml"/><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touchspin.com/chem/DisplayTBB.html" TargetMode="Externa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rolina.com/product/junior+barometer.do?keyword=barometer&amp;sortby=bestMatches" TargetMode="Externa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slide" Target="slide2.xml"/><Relationship Id="rId4" Type="http://schemas.openxmlformats.org/officeDocument/2006/relationships/image" Target="http://www.carolina.com/images/en_US/local/products/detail/749051_e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arolina.com/product/compact+sling+psychrometer.do?keyword=sling+psychometer&amp;sortby=bestMatches" TargetMode="Externa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slide" Target="slide2.xml"/><Relationship Id="rId4" Type="http://schemas.openxmlformats.org/officeDocument/2006/relationships/image" Target="http://www.carolina.com/images/en_US/local/products/detail/749115_es.jpg"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slide" Target="slide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srcRect/>
          <a:stretch>
            <a:fillRect/>
          </a:stretch>
        </p:blipFill>
        <p:spPr bwMode="auto">
          <a:xfrm>
            <a:off x="493370" y="422274"/>
            <a:ext cx="2602256" cy="5292725"/>
          </a:xfrm>
          <a:prstGeom prst="rect">
            <a:avLst/>
          </a:prstGeom>
          <a:noFill/>
          <a:ln w="9525">
            <a:noFill/>
            <a:miter lim="800000"/>
            <a:headEnd/>
            <a:tailEnd/>
          </a:ln>
        </p:spPr>
      </p:pic>
      <p:sp>
        <p:nvSpPr>
          <p:cNvPr id="3" name="Rectangle 10"/>
          <p:cNvSpPr>
            <a:spLocks noChangeArrowheads="1"/>
          </p:cNvSpPr>
          <p:nvPr/>
        </p:nvSpPr>
        <p:spPr bwMode="auto">
          <a:xfrm>
            <a:off x="3352800" y="1500663"/>
            <a:ext cx="5257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Inquiry</a:t>
            </a:r>
          </a:p>
          <a:p>
            <a:pPr marL="0" marR="0" lvl="0" indent="0" algn="ctr" defTabSz="914400" rtl="0" eaLnBrk="1" fontAlgn="base" latinLnBrk="0" hangingPunct="1">
              <a:lnSpc>
                <a:spcPct val="100000"/>
              </a:lnSpc>
              <a:spcBef>
                <a:spcPct val="0"/>
              </a:spcBef>
              <a:spcAft>
                <a:spcPct val="0"/>
              </a:spcAft>
              <a:buClrTx/>
              <a:buSzTx/>
              <a:buFontTx/>
              <a:buNone/>
              <a:tabLst/>
            </a:pP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Unit</a:t>
            </a:r>
            <a:r>
              <a:rPr kumimoji="0" lang="en-US" sz="9600"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 </a:t>
            </a:r>
            <a:endParaRPr kumimoji="0" lang="en-US" sz="9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609600"/>
            <a:ext cx="2590800" cy="5386090"/>
          </a:xfrm>
          <a:prstGeom prst="rect">
            <a:avLst/>
          </a:prstGeom>
        </p:spPr>
        <p:txBody>
          <a:bodyPr wrap="square">
            <a:spAutoFit/>
          </a:bodyPr>
          <a:lstStyle/>
          <a:p>
            <a:pPr lvl="0"/>
            <a:endParaRPr lang="en-US" dirty="0" smtClean="0"/>
          </a:p>
          <a:p>
            <a:pPr lvl="0"/>
            <a:r>
              <a:rPr lang="en-US" sz="2800" b="1" u="sng" dirty="0" smtClean="0"/>
              <a:t>Qua</a:t>
            </a:r>
            <a:r>
              <a:rPr lang="en-US" sz="2800" b="1" u="sng" dirty="0" smtClean="0">
                <a:solidFill>
                  <a:srgbClr val="FF0000"/>
                </a:solidFill>
              </a:rPr>
              <a:t>l</a:t>
            </a:r>
            <a:r>
              <a:rPr lang="en-US" sz="2800" b="1" u="sng" dirty="0" smtClean="0"/>
              <a:t>itative observations</a:t>
            </a:r>
            <a:r>
              <a:rPr lang="en-US" sz="2800" dirty="0" smtClean="0"/>
              <a:t> are observations that are made using only the senses and refer to specific properties </a:t>
            </a:r>
          </a:p>
          <a:p>
            <a:pPr lvl="0"/>
            <a:r>
              <a:rPr lang="en-US" sz="2800" dirty="0" smtClean="0"/>
              <a:t>(the “</a:t>
            </a:r>
            <a:r>
              <a:rPr lang="en-US" sz="2800" dirty="0" smtClean="0">
                <a:solidFill>
                  <a:srgbClr val="FF0000"/>
                </a:solidFill>
              </a:rPr>
              <a:t>l</a:t>
            </a:r>
            <a:r>
              <a:rPr lang="en-US" sz="2800" dirty="0" smtClean="0"/>
              <a:t>” stands for look with your 5 senses!)</a:t>
            </a:r>
          </a:p>
          <a:p>
            <a:pPr lvl="0"/>
            <a:endParaRPr lang="en-US" dirty="0" smtClean="0"/>
          </a:p>
        </p:txBody>
      </p:sp>
      <p:pic>
        <p:nvPicPr>
          <p:cNvPr id="11" name="Picture 10" descr="5 senses.bmp"/>
          <p:cNvPicPr>
            <a:picLocks noChangeAspect="1"/>
          </p:cNvPicPr>
          <p:nvPr/>
        </p:nvPicPr>
        <p:blipFill>
          <a:blip r:embed="rId2" cstate="print"/>
          <a:stretch>
            <a:fillRect/>
          </a:stretch>
        </p:blipFill>
        <p:spPr>
          <a:xfrm>
            <a:off x="228600" y="228600"/>
            <a:ext cx="6028638" cy="6436120"/>
          </a:xfrm>
          <a:prstGeom prst="rect">
            <a:avLst/>
          </a:prstGeom>
        </p:spPr>
      </p:pic>
      <p:pic>
        <p:nvPicPr>
          <p:cNvPr id="4" name="Picture 1">
            <a:hlinkClick r:id="rId3" action="ppaction://hlinksldjump"/>
          </p:cNvPr>
          <p:cNvPicPr>
            <a:picLocks noChangeAspect="1" noChangeArrowheads="1"/>
          </p:cNvPicPr>
          <p:nvPr/>
        </p:nvPicPr>
        <p:blipFill>
          <a:blip r:embed="rId4" cstate="print"/>
          <a:srcRect/>
          <a:stretch>
            <a:fillRect/>
          </a:stretch>
        </p:blipFill>
        <p:spPr bwMode="auto">
          <a:xfrm>
            <a:off x="8305800" y="55626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543800" cy="2677656"/>
          </a:xfrm>
          <a:prstGeom prst="rect">
            <a:avLst/>
          </a:prstGeom>
          <a:effectLst>
            <a:outerShdw blurRad="50800" dist="50800" dir="5400000" algn="ctr" rotWithShape="0">
              <a:srgbClr val="000000">
                <a:alpha val="0"/>
              </a:srgbClr>
            </a:outerShdw>
          </a:effectLst>
        </p:spPr>
        <p:txBody>
          <a:bodyPr wrap="square">
            <a:spAutoFit/>
          </a:bodyPr>
          <a:lstStyle/>
          <a:p>
            <a:pPr lvl="0"/>
            <a:r>
              <a:rPr lang="en-US" sz="2400" dirty="0" smtClean="0"/>
              <a:t>An </a:t>
            </a:r>
            <a:r>
              <a:rPr lang="en-US" sz="2400" b="1" i="1" u="sng" dirty="0" smtClean="0"/>
              <a:t>inference</a:t>
            </a:r>
            <a:r>
              <a:rPr lang="en-US" sz="2400" i="1" dirty="0" smtClean="0"/>
              <a:t> </a:t>
            </a:r>
            <a:r>
              <a:rPr lang="en-US" sz="2400" dirty="0" smtClean="0"/>
              <a:t>is an explanation or interpretation of an observation based on prior experiences or supported by observations made in the investigation.  They are not final explanations of the observation.  There may be several logical inferences for a given observation.  There is no way to be sure which inference best explains the observation without further investigation.</a:t>
            </a:r>
            <a:endParaRPr lang="en-US" sz="2400" dirty="0"/>
          </a:p>
        </p:txBody>
      </p:sp>
      <p:pic>
        <p:nvPicPr>
          <p:cNvPr id="36867" name="Picture 3" descr="C:\Users\mary\AppData\Local\Microsoft\Windows\Temporary Internet Files\Content.IE5\P5PA2MKH\MC900332328[1].wmf"/>
          <p:cNvPicPr>
            <a:picLocks noChangeAspect="1" noChangeArrowheads="1"/>
          </p:cNvPicPr>
          <p:nvPr/>
        </p:nvPicPr>
        <p:blipFill>
          <a:blip r:embed="rId2" cstate="print"/>
          <a:srcRect/>
          <a:stretch>
            <a:fillRect/>
          </a:stretch>
        </p:blipFill>
        <p:spPr bwMode="auto">
          <a:xfrm>
            <a:off x="0" y="2667000"/>
            <a:ext cx="4552838" cy="4191000"/>
          </a:xfrm>
          <a:prstGeom prst="rect">
            <a:avLst/>
          </a:prstGeom>
          <a:noFill/>
          <a:effectLst>
            <a:outerShdw blurRad="50800" dist="50800" dir="5400000" algn="ctr" rotWithShape="0">
              <a:srgbClr val="000000">
                <a:alpha val="0"/>
              </a:srgbClr>
            </a:outerShdw>
          </a:effectLst>
        </p:spPr>
      </p:pic>
      <p:sp>
        <p:nvSpPr>
          <p:cNvPr id="5" name="Rectangle 4"/>
          <p:cNvSpPr/>
          <p:nvPr/>
        </p:nvSpPr>
        <p:spPr>
          <a:xfrm>
            <a:off x="4572000" y="2667000"/>
            <a:ext cx="4572000" cy="3416320"/>
          </a:xfrm>
          <a:prstGeom prst="rect">
            <a:avLst/>
          </a:prstGeom>
        </p:spPr>
        <p:txBody>
          <a:bodyPr>
            <a:spAutoFit/>
          </a:bodyPr>
          <a:lstStyle/>
          <a:p>
            <a:pPr lvl="0"/>
            <a:r>
              <a:rPr lang="en-US" sz="2400" dirty="0" smtClean="0"/>
              <a:t>Looking at the picture, can you </a:t>
            </a:r>
            <a:r>
              <a:rPr lang="en-US" sz="2400" b="1" i="1" u="sng" dirty="0" smtClean="0"/>
              <a:t>infer </a:t>
            </a:r>
            <a:r>
              <a:rPr lang="en-US" sz="2400" dirty="0" smtClean="0"/>
              <a:t>why everyday a hummingbird comes to a red flower instead of going to any of the other colors in the garden?</a:t>
            </a:r>
            <a:r>
              <a:rPr lang="en-US" sz="2400" b="1" i="1" u="sng" dirty="0" smtClean="0"/>
              <a:t> </a:t>
            </a:r>
          </a:p>
          <a:p>
            <a:pPr lvl="0"/>
            <a:endParaRPr lang="en-US" sz="2400" b="1" i="1" u="sng" dirty="0"/>
          </a:p>
          <a:p>
            <a:pPr lvl="0"/>
            <a:r>
              <a:rPr lang="en-US" sz="2400" b="1" i="1" u="sng" dirty="0" smtClean="0"/>
              <a:t>Answer: </a:t>
            </a:r>
            <a:r>
              <a:rPr lang="en-US" sz="2400" b="1" dirty="0" smtClean="0"/>
              <a:t> “I infer that the reason a hummingbird always goes to a red flower is because . . . “</a:t>
            </a:r>
            <a:endParaRPr lang="en-US" sz="2400" dirty="0"/>
          </a:p>
        </p:txBody>
      </p:sp>
      <p:pic>
        <p:nvPicPr>
          <p:cNvPr id="6" name="Picture 1">
            <a:hlinkClick r:id="rId3" action="ppaction://hlinksldjump"/>
          </p:cNvPr>
          <p:cNvPicPr>
            <a:picLocks noChangeAspect="1" noChangeArrowheads="1"/>
          </p:cNvPicPr>
          <p:nvPr/>
        </p:nvPicPr>
        <p:blipFill>
          <a:blip r:embed="rId4" cstate="print"/>
          <a:srcRect/>
          <a:stretch>
            <a:fillRect/>
          </a:stretch>
        </p:blipFill>
        <p:spPr bwMode="auto">
          <a:xfrm>
            <a:off x="8305800" y="55626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524000" y="0"/>
            <a:ext cx="6324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Compiling Data</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TextBox 2"/>
          <p:cNvSpPr txBox="1"/>
          <p:nvPr/>
        </p:nvSpPr>
        <p:spPr>
          <a:xfrm>
            <a:off x="0" y="856357"/>
            <a:ext cx="8991600" cy="5262979"/>
          </a:xfrm>
          <a:prstGeom prst="rect">
            <a:avLst/>
          </a:prstGeom>
          <a:noFill/>
        </p:spPr>
        <p:txBody>
          <a:bodyPr wrap="square" rtlCol="0">
            <a:spAutoFit/>
          </a:bodyPr>
          <a:lstStyle/>
          <a:p>
            <a:pPr lvl="0"/>
            <a:r>
              <a:rPr lang="en-US" sz="2400" dirty="0" smtClean="0"/>
              <a:t>Data </a:t>
            </a:r>
            <a:r>
              <a:rPr lang="en-US" sz="2400" dirty="0"/>
              <a:t>from the investigation should be organized in data tables and represented as diagrams or graphs when appropriate</a:t>
            </a:r>
            <a:r>
              <a:rPr lang="en-US" sz="2400" dirty="0" smtClean="0"/>
              <a:t>.</a:t>
            </a:r>
          </a:p>
          <a:p>
            <a:pPr lvl="0"/>
            <a:endParaRPr lang="en-US" sz="2400" dirty="0"/>
          </a:p>
          <a:p>
            <a:pPr lvl="0"/>
            <a:r>
              <a:rPr lang="en-US" sz="2400" dirty="0"/>
              <a:t>A </a:t>
            </a:r>
            <a:r>
              <a:rPr lang="en-US" sz="2400" b="1" i="1" u="sng" dirty="0"/>
              <a:t>data table</a:t>
            </a:r>
            <a:r>
              <a:rPr lang="en-US" sz="2400" i="1" dirty="0"/>
              <a:t> </a:t>
            </a:r>
            <a:r>
              <a:rPr lang="en-US" sz="2400" dirty="0"/>
              <a:t>is used to organize data collected in an experiment so that it can be read easily.</a:t>
            </a:r>
          </a:p>
          <a:p>
            <a:pPr lvl="0"/>
            <a:endParaRPr lang="en-US" sz="2400" dirty="0" smtClean="0"/>
          </a:p>
          <a:p>
            <a:pPr lvl="0"/>
            <a:r>
              <a:rPr lang="en-US" sz="2400" dirty="0" smtClean="0"/>
              <a:t>A </a:t>
            </a:r>
            <a:r>
              <a:rPr lang="en-US" sz="2400" dirty="0"/>
              <a:t>data table should be planned before the investigation starts.</a:t>
            </a:r>
          </a:p>
          <a:p>
            <a:pPr lvl="0"/>
            <a:r>
              <a:rPr lang="en-US" sz="2400" dirty="0"/>
              <a:t>Consider the purpose of the table, the kind and number of items to be included in the table, the number of times a measurement will be made, and the units to be used.</a:t>
            </a:r>
          </a:p>
          <a:p>
            <a:pPr lvl="0"/>
            <a:endParaRPr lang="en-US" sz="2400" dirty="0" smtClean="0"/>
          </a:p>
          <a:p>
            <a:pPr lvl="0"/>
            <a:r>
              <a:rPr lang="en-US" sz="2400" dirty="0" smtClean="0"/>
              <a:t>Data tables are often organized in columns and rows.  The columns should have headings that show the quantity and unit of the data in that column.</a:t>
            </a:r>
            <a:endParaRPr lang="en-US" sz="2400" dirty="0"/>
          </a:p>
        </p:txBody>
      </p:sp>
      <p:pic>
        <p:nvPicPr>
          <p:cNvPr id="4"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153400" cy="2923877"/>
          </a:xfrm>
          <a:prstGeom prst="rect">
            <a:avLst/>
          </a:prstGeom>
          <a:noFill/>
        </p:spPr>
        <p:txBody>
          <a:bodyPr wrap="square" rtlCol="0">
            <a:spAutoFit/>
          </a:bodyPr>
          <a:lstStyle/>
          <a:p>
            <a:pPr lvl="0"/>
            <a:endParaRPr lang="en-US" sz="2000" dirty="0" smtClean="0"/>
          </a:p>
          <a:p>
            <a:pPr lvl="0"/>
            <a:r>
              <a:rPr lang="en-US" sz="2400" dirty="0" smtClean="0"/>
              <a:t>The </a:t>
            </a:r>
            <a:r>
              <a:rPr lang="en-US" sz="2400" u="sng" dirty="0" smtClean="0"/>
              <a:t>independent (manipulated) variable</a:t>
            </a:r>
            <a:r>
              <a:rPr lang="en-US" sz="2400" dirty="0" smtClean="0"/>
              <a:t> is listed in the column on the </a:t>
            </a:r>
            <a:r>
              <a:rPr lang="en-US" sz="2400" u="sng" dirty="0" smtClean="0"/>
              <a:t>left</a:t>
            </a:r>
            <a:r>
              <a:rPr lang="en-US" sz="2400" dirty="0" smtClean="0"/>
              <a:t> side.  The </a:t>
            </a:r>
            <a:r>
              <a:rPr lang="en-US" sz="2400" u="sng" dirty="0" smtClean="0"/>
              <a:t>dependent (responding) variable</a:t>
            </a:r>
            <a:r>
              <a:rPr lang="en-US" sz="2400" dirty="0" smtClean="0"/>
              <a:t> is listed in the column(s) on the </a:t>
            </a:r>
            <a:r>
              <a:rPr lang="en-US" sz="2400" u="sng" dirty="0" smtClean="0"/>
              <a:t>right</a:t>
            </a:r>
            <a:r>
              <a:rPr lang="en-US" sz="2400" dirty="0" smtClean="0"/>
              <a:t> side.</a:t>
            </a:r>
          </a:p>
          <a:p>
            <a:pPr lvl="0"/>
            <a:endParaRPr lang="en-US" sz="2400" dirty="0" smtClean="0"/>
          </a:p>
          <a:p>
            <a:pPr lvl="0"/>
            <a:r>
              <a:rPr lang="en-US" sz="2400" dirty="0" smtClean="0"/>
              <a:t>If qualitative data is to be gathered, include enough space to write the observations.</a:t>
            </a:r>
          </a:p>
          <a:p>
            <a:pPr lvl="0"/>
            <a:endParaRPr lang="en-US" sz="2000" dirty="0" smtClean="0"/>
          </a:p>
        </p:txBody>
      </p:sp>
      <p:pic>
        <p:nvPicPr>
          <p:cNvPr id="14337" name="Picture 1"/>
          <p:cNvPicPr>
            <a:picLocks noChangeAspect="1" noChangeArrowheads="1"/>
          </p:cNvPicPr>
          <p:nvPr/>
        </p:nvPicPr>
        <p:blipFill>
          <a:blip r:embed="rId2" cstate="print"/>
          <a:srcRect l="30075" t="63860" r="41559" b="19327"/>
          <a:stretch>
            <a:fillRect/>
          </a:stretch>
        </p:blipFill>
        <p:spPr bwMode="auto">
          <a:xfrm>
            <a:off x="304800" y="2895600"/>
            <a:ext cx="8466539" cy="3130550"/>
          </a:xfrm>
          <a:prstGeom prst="rect">
            <a:avLst/>
          </a:prstGeom>
          <a:noFill/>
          <a:ln w="9525">
            <a:noFill/>
            <a:miter lim="800000"/>
            <a:headEnd/>
            <a:tailEnd/>
          </a:ln>
        </p:spPr>
      </p:pic>
      <p:pic>
        <p:nvPicPr>
          <p:cNvPr id="4" name="Picture 1">
            <a:hlinkClick r:id="rId3" action="ppaction://hlinksldjump"/>
          </p:cNvPr>
          <p:cNvPicPr>
            <a:picLocks noChangeAspect="1" noChangeArrowheads="1"/>
          </p:cNvPicPr>
          <p:nvPr/>
        </p:nvPicPr>
        <p:blipFill>
          <a:blip r:embed="rId4" cstate="print"/>
          <a:srcRect/>
          <a:stretch>
            <a:fillRect/>
          </a:stretch>
        </p:blipFill>
        <p:spPr bwMode="auto">
          <a:xfrm>
            <a:off x="8458200" y="55626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2308324"/>
          </a:xfrm>
          <a:prstGeom prst="rect">
            <a:avLst/>
          </a:prstGeom>
        </p:spPr>
        <p:txBody>
          <a:bodyPr wrap="square">
            <a:spAutoFit/>
          </a:bodyPr>
          <a:lstStyle/>
          <a:p>
            <a:pPr lvl="0"/>
            <a:endParaRPr lang="en-US" sz="2400" dirty="0" smtClean="0"/>
          </a:p>
          <a:p>
            <a:pPr lvl="0"/>
            <a:r>
              <a:rPr lang="en-US" sz="2400" b="1" u="sng" dirty="0" smtClean="0"/>
              <a:t>Graphs</a:t>
            </a:r>
            <a:r>
              <a:rPr lang="en-US" sz="2400" i="1" dirty="0" smtClean="0"/>
              <a:t> </a:t>
            </a:r>
            <a:r>
              <a:rPr lang="en-US" sz="2400" dirty="0" smtClean="0"/>
              <a:t>are visuals used to compare data. Graphs show </a:t>
            </a:r>
            <a:r>
              <a:rPr lang="en-US" sz="2400" u="sng" dirty="0" smtClean="0"/>
              <a:t>information</a:t>
            </a:r>
            <a:r>
              <a:rPr lang="en-US" sz="2400" dirty="0" smtClean="0"/>
              <a:t> and </a:t>
            </a:r>
            <a:r>
              <a:rPr lang="en-US" sz="2400" u="sng" dirty="0" smtClean="0"/>
              <a:t>relationships</a:t>
            </a:r>
            <a:r>
              <a:rPr lang="en-US" sz="2400" dirty="0" smtClean="0"/>
              <a:t> between the data.  </a:t>
            </a:r>
          </a:p>
          <a:p>
            <a:pPr lvl="0"/>
            <a:endParaRPr lang="en-US" sz="2400" dirty="0"/>
          </a:p>
          <a:p>
            <a:pPr lvl="0"/>
            <a:r>
              <a:rPr lang="en-US" sz="2400" dirty="0" smtClean="0"/>
              <a:t>Different types of graphs show different types of information.</a:t>
            </a:r>
          </a:p>
          <a:p>
            <a:pPr lvl="0"/>
            <a:endParaRPr lang="en-US" sz="2400" dirty="0" smtClean="0"/>
          </a:p>
        </p:txBody>
      </p:sp>
      <p:pic>
        <p:nvPicPr>
          <p:cNvPr id="5" name="Picture 1">
            <a:hlinkClick r:id="rId2" action="ppaction://hlinksldjump"/>
          </p:cNvPr>
          <p:cNvPicPr>
            <a:picLocks noChangeAspect="1" noChangeArrowheads="1"/>
          </p:cNvPicPr>
          <p:nvPr/>
        </p:nvPicPr>
        <p:blipFill>
          <a:blip r:embed="rId3" cstate="print"/>
          <a:srcRect/>
          <a:stretch>
            <a:fillRect/>
          </a:stretch>
        </p:blipFill>
        <p:spPr bwMode="auto">
          <a:xfrm>
            <a:off x="8562974" y="5410200"/>
            <a:ext cx="581026" cy="1181748"/>
          </a:xfrm>
          <a:prstGeom prst="rect">
            <a:avLst/>
          </a:prstGeom>
          <a:noFill/>
          <a:ln w="9525">
            <a:noFill/>
            <a:miter lim="800000"/>
            <a:headEnd/>
            <a:tailEnd/>
          </a:ln>
        </p:spPr>
      </p:pic>
      <p:sp>
        <p:nvSpPr>
          <p:cNvPr id="6" name="Rectangle 10"/>
          <p:cNvSpPr>
            <a:spLocks noChangeArrowheads="1"/>
          </p:cNvSpPr>
          <p:nvPr/>
        </p:nvSpPr>
        <p:spPr bwMode="auto">
          <a:xfrm>
            <a:off x="1524000" y="0"/>
            <a:ext cx="6324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Graphs</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66562" name="Picture 2" descr="http://www.helppublish.com/images/chart.jpg"/>
          <p:cNvPicPr>
            <a:picLocks noChangeAspect="1" noChangeArrowheads="1"/>
          </p:cNvPicPr>
          <p:nvPr/>
        </p:nvPicPr>
        <p:blipFill>
          <a:blip r:embed="rId4" cstate="print"/>
          <a:srcRect/>
          <a:stretch>
            <a:fillRect/>
          </a:stretch>
        </p:blipFill>
        <p:spPr bwMode="auto">
          <a:xfrm>
            <a:off x="228600" y="2362200"/>
            <a:ext cx="8229600" cy="4495800"/>
          </a:xfrm>
          <a:prstGeom prst="rect">
            <a:avLst/>
          </a:prstGeom>
          <a:noFill/>
        </p:spPr>
      </p:pic>
      <p:pic>
        <p:nvPicPr>
          <p:cNvPr id="67585" name="Picture 1"/>
          <p:cNvPicPr>
            <a:picLocks noChangeAspect="1" noChangeArrowheads="1"/>
          </p:cNvPicPr>
          <p:nvPr/>
        </p:nvPicPr>
        <p:blipFill>
          <a:blip r:embed="rId5" cstate="print"/>
          <a:srcRect/>
          <a:stretch>
            <a:fillRect/>
          </a:stretch>
        </p:blipFill>
        <p:spPr bwMode="auto">
          <a:xfrm>
            <a:off x="6792148" y="0"/>
            <a:ext cx="2351852"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1200329"/>
          </a:xfrm>
          <a:prstGeom prst="rect">
            <a:avLst/>
          </a:prstGeom>
        </p:spPr>
        <p:txBody>
          <a:bodyPr wrap="square">
            <a:spAutoFit/>
          </a:bodyPr>
          <a:lstStyle/>
          <a:p>
            <a:pPr lvl="0"/>
            <a:endParaRPr lang="en-US" sz="2400" dirty="0" smtClean="0"/>
          </a:p>
          <a:p>
            <a:pPr lvl="0"/>
            <a:endParaRPr lang="en-US" sz="2400" dirty="0" smtClean="0"/>
          </a:p>
          <a:p>
            <a:pPr lvl="0"/>
            <a:r>
              <a:rPr lang="en-US" sz="2400" u="sng" dirty="0" smtClean="0"/>
              <a:t>Pictographs</a:t>
            </a:r>
            <a:r>
              <a:rPr lang="en-US" sz="2400" dirty="0" smtClean="0"/>
              <a:t> use pictures of objects to show quantities.</a:t>
            </a:r>
            <a:endParaRPr lang="en-US" sz="2400" dirty="0"/>
          </a:p>
        </p:txBody>
      </p:sp>
      <p:pic>
        <p:nvPicPr>
          <p:cNvPr id="5" name="Picture 1">
            <a:hlinkClick r:id="rId2" action="ppaction://hlinksldjump"/>
          </p:cNvPr>
          <p:cNvPicPr>
            <a:picLocks noChangeAspect="1" noChangeArrowheads="1"/>
          </p:cNvPicPr>
          <p:nvPr/>
        </p:nvPicPr>
        <p:blipFill>
          <a:blip r:embed="rId3" cstate="print"/>
          <a:srcRect/>
          <a:stretch>
            <a:fillRect/>
          </a:stretch>
        </p:blipFill>
        <p:spPr bwMode="auto">
          <a:xfrm>
            <a:off x="8562974" y="5410200"/>
            <a:ext cx="581026" cy="1181748"/>
          </a:xfrm>
          <a:prstGeom prst="rect">
            <a:avLst/>
          </a:prstGeom>
          <a:noFill/>
          <a:ln w="9525">
            <a:noFill/>
            <a:miter lim="800000"/>
            <a:headEnd/>
            <a:tailEnd/>
          </a:ln>
        </p:spPr>
      </p:pic>
      <p:sp>
        <p:nvSpPr>
          <p:cNvPr id="6" name="Rectangle 10"/>
          <p:cNvSpPr>
            <a:spLocks noChangeArrowheads="1"/>
          </p:cNvSpPr>
          <p:nvPr/>
        </p:nvSpPr>
        <p:spPr bwMode="auto">
          <a:xfrm>
            <a:off x="2057400" y="0"/>
            <a:ext cx="4876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Pictographs</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102401" name="Picture 1"/>
          <p:cNvPicPr>
            <a:picLocks noChangeAspect="1" noChangeArrowheads="1"/>
          </p:cNvPicPr>
          <p:nvPr/>
        </p:nvPicPr>
        <p:blipFill>
          <a:blip r:embed="rId4" cstate="print"/>
          <a:srcRect/>
          <a:stretch>
            <a:fillRect/>
          </a:stretch>
        </p:blipFill>
        <p:spPr bwMode="auto">
          <a:xfrm>
            <a:off x="0" y="1676400"/>
            <a:ext cx="8534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8382000" cy="1846659"/>
          </a:xfrm>
          <a:prstGeom prst="rect">
            <a:avLst/>
          </a:prstGeom>
          <a:noFill/>
        </p:spPr>
        <p:txBody>
          <a:bodyPr wrap="square" rtlCol="0">
            <a:spAutoFit/>
          </a:bodyPr>
          <a:lstStyle/>
          <a:p>
            <a:pPr lvl="0"/>
            <a:r>
              <a:rPr lang="en-US" sz="2400" u="sng" dirty="0"/>
              <a:t>Bar graphs</a:t>
            </a:r>
            <a:r>
              <a:rPr lang="en-US" sz="2400" dirty="0"/>
              <a:t> are often used for qualitative observations. The lengths of the bars on a bar graph are used to represent and compare data. A numerical scale is used to determine the lengths of the bars.</a:t>
            </a:r>
          </a:p>
          <a:p>
            <a:endParaRPr lang="en-US" dirty="0"/>
          </a:p>
        </p:txBody>
      </p:sp>
      <p:pic>
        <p:nvPicPr>
          <p:cNvPr id="12290" name="Picture 2"/>
          <p:cNvPicPr>
            <a:picLocks noChangeAspect="1" noChangeArrowheads="1"/>
          </p:cNvPicPr>
          <p:nvPr/>
        </p:nvPicPr>
        <p:blipFill>
          <a:blip r:embed="rId2" cstate="print"/>
          <a:srcRect l="15300" t="26041" r="13576" b="20399"/>
          <a:stretch>
            <a:fillRect/>
          </a:stretch>
        </p:blipFill>
        <p:spPr bwMode="auto">
          <a:xfrm>
            <a:off x="0" y="2438400"/>
            <a:ext cx="8987658" cy="3962400"/>
          </a:xfrm>
          <a:prstGeom prst="rect">
            <a:avLst/>
          </a:prstGeom>
          <a:noFill/>
          <a:ln w="9525">
            <a:noFill/>
            <a:miter lim="800000"/>
            <a:headEnd/>
            <a:tailEnd/>
          </a:ln>
        </p:spPr>
      </p:pic>
      <p:pic>
        <p:nvPicPr>
          <p:cNvPr id="4" name="Picture 1">
            <a:hlinkClick r:id="rId3" action="ppaction://hlinksldjump"/>
          </p:cNvPr>
          <p:cNvPicPr>
            <a:picLocks noChangeAspect="1" noChangeArrowheads="1"/>
          </p:cNvPicPr>
          <p:nvPr/>
        </p:nvPicPr>
        <p:blipFill>
          <a:blip r:embed="rId4" cstate="print"/>
          <a:srcRect/>
          <a:stretch>
            <a:fillRect/>
          </a:stretch>
        </p:blipFill>
        <p:spPr bwMode="auto">
          <a:xfrm>
            <a:off x="8382000" y="5562600"/>
            <a:ext cx="581026" cy="1181748"/>
          </a:xfrm>
          <a:prstGeom prst="rect">
            <a:avLst/>
          </a:prstGeom>
          <a:noFill/>
          <a:ln w="9525">
            <a:noFill/>
            <a:miter lim="800000"/>
            <a:headEnd/>
            <a:tailEnd/>
          </a:ln>
        </p:spPr>
      </p:pic>
      <p:sp>
        <p:nvSpPr>
          <p:cNvPr id="5" name="Rectangle 10"/>
          <p:cNvSpPr>
            <a:spLocks noChangeArrowheads="1"/>
          </p:cNvSpPr>
          <p:nvPr/>
        </p:nvSpPr>
        <p:spPr bwMode="auto">
          <a:xfrm>
            <a:off x="2057400" y="0"/>
            <a:ext cx="4876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Bar Graphs</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391400" cy="1231106"/>
          </a:xfrm>
          <a:prstGeom prst="rect">
            <a:avLst/>
          </a:prstGeom>
          <a:noFill/>
        </p:spPr>
        <p:txBody>
          <a:bodyPr wrap="square" rtlCol="0">
            <a:spAutoFit/>
          </a:bodyPr>
          <a:lstStyle/>
          <a:p>
            <a:pPr lvl="0"/>
            <a:r>
              <a:rPr lang="en-US" sz="2800" u="sng" dirty="0"/>
              <a:t>Circle graphs</a:t>
            </a:r>
            <a:r>
              <a:rPr lang="en-US" sz="2800" dirty="0"/>
              <a:t> show percentages of a whole.  The entire circle is equal to 100% of the data.</a:t>
            </a:r>
          </a:p>
          <a:p>
            <a:endParaRPr lang="en-US" dirty="0"/>
          </a:p>
        </p:txBody>
      </p:sp>
      <p:pic>
        <p:nvPicPr>
          <p:cNvPr id="11266" name="Picture 2" descr="http://www.fjhs.ednet.ns.ca/math/circle%20graph%201.gif">
            <a:hlinkClick r:id="rId2"/>
          </p:cNvPr>
          <p:cNvPicPr>
            <a:picLocks noChangeAspect="1" noChangeArrowheads="1"/>
          </p:cNvPicPr>
          <p:nvPr/>
        </p:nvPicPr>
        <p:blipFill>
          <a:blip r:embed="rId3" cstate="print"/>
          <a:srcRect/>
          <a:stretch>
            <a:fillRect/>
          </a:stretch>
        </p:blipFill>
        <p:spPr bwMode="auto">
          <a:xfrm>
            <a:off x="304800" y="2209800"/>
            <a:ext cx="4724400" cy="4313583"/>
          </a:xfrm>
          <a:prstGeom prst="rect">
            <a:avLst/>
          </a:prstGeom>
          <a:noFill/>
        </p:spPr>
      </p:pic>
      <p:sp>
        <p:nvSpPr>
          <p:cNvPr id="5" name="TextBox 4"/>
          <p:cNvSpPr txBox="1"/>
          <p:nvPr/>
        </p:nvSpPr>
        <p:spPr>
          <a:xfrm>
            <a:off x="5105400" y="2438400"/>
            <a:ext cx="4038600" cy="2954655"/>
          </a:xfrm>
          <a:prstGeom prst="rect">
            <a:avLst/>
          </a:prstGeom>
          <a:noFill/>
        </p:spPr>
        <p:txBody>
          <a:bodyPr wrap="square" rtlCol="0">
            <a:spAutoFit/>
          </a:bodyPr>
          <a:lstStyle/>
          <a:p>
            <a:r>
              <a:rPr lang="en-US" sz="2400" i="1" u="sng" dirty="0" smtClean="0"/>
              <a:t>Steps to make a circle graph. </a:t>
            </a:r>
            <a:endParaRPr lang="en-US" sz="2400" dirty="0" smtClean="0"/>
          </a:p>
          <a:p>
            <a:r>
              <a:rPr lang="en-US" sz="2400" i="1" dirty="0" smtClean="0"/>
              <a:t>1. Draw a circle.</a:t>
            </a:r>
            <a:endParaRPr lang="en-US" sz="2400" dirty="0" smtClean="0"/>
          </a:p>
          <a:p>
            <a:r>
              <a:rPr lang="en-US" sz="2400" i="1" dirty="0" smtClean="0"/>
              <a:t>2. Find the center point of the circle.</a:t>
            </a:r>
            <a:endParaRPr lang="en-US" sz="2400" dirty="0" smtClean="0"/>
          </a:p>
          <a:p>
            <a:r>
              <a:rPr lang="en-US" sz="2400" i="1" dirty="0" smtClean="0"/>
              <a:t>3. Draw a radius.</a:t>
            </a:r>
            <a:endParaRPr lang="en-US" sz="2400" dirty="0" smtClean="0"/>
          </a:p>
          <a:p>
            <a:r>
              <a:rPr lang="en-US" sz="2400" i="1" dirty="0" smtClean="0"/>
              <a:t>4. Use a protractor to mark the angle for the first "pie slice."</a:t>
            </a:r>
            <a:endParaRPr lang="en-US" sz="2400" dirty="0" smtClean="0"/>
          </a:p>
          <a:p>
            <a:endParaRPr lang="en-US" dirty="0"/>
          </a:p>
        </p:txBody>
      </p:sp>
      <p:pic>
        <p:nvPicPr>
          <p:cNvPr id="6" name="Picture 1">
            <a:hlinkClick r:id="rId4" action="ppaction://hlinksldjump"/>
          </p:cNvPr>
          <p:cNvPicPr>
            <a:picLocks noChangeAspect="1" noChangeArrowheads="1"/>
          </p:cNvPicPr>
          <p:nvPr/>
        </p:nvPicPr>
        <p:blipFill>
          <a:blip r:embed="rId5" cstate="print"/>
          <a:srcRect/>
          <a:stretch>
            <a:fillRect/>
          </a:stretch>
        </p:blipFill>
        <p:spPr bwMode="auto">
          <a:xfrm>
            <a:off x="8305800" y="5410200"/>
            <a:ext cx="581026" cy="1181748"/>
          </a:xfrm>
          <a:prstGeom prst="rect">
            <a:avLst/>
          </a:prstGeom>
          <a:noFill/>
          <a:ln w="9525">
            <a:noFill/>
            <a:miter lim="800000"/>
            <a:headEnd/>
            <a:tailEnd/>
          </a:ln>
        </p:spPr>
      </p:pic>
      <p:sp>
        <p:nvSpPr>
          <p:cNvPr id="7" name="Rectangle 10"/>
          <p:cNvSpPr>
            <a:spLocks noChangeArrowheads="1"/>
          </p:cNvSpPr>
          <p:nvPr/>
        </p:nvSpPr>
        <p:spPr bwMode="auto">
          <a:xfrm>
            <a:off x="2057400" y="0"/>
            <a:ext cx="5562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Circle Graphs</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839200" cy="2585323"/>
          </a:xfrm>
          <a:prstGeom prst="rect">
            <a:avLst/>
          </a:prstGeom>
          <a:noFill/>
        </p:spPr>
        <p:txBody>
          <a:bodyPr wrap="square" rtlCol="0">
            <a:spAutoFit/>
          </a:bodyPr>
          <a:lstStyle/>
          <a:p>
            <a:r>
              <a:rPr lang="en-US" sz="2400" u="sng" dirty="0"/>
              <a:t>Line graphs</a:t>
            </a:r>
            <a:r>
              <a:rPr lang="en-US" sz="2400" dirty="0"/>
              <a:t> are often used when quantitative data is collected over time.  Line graphs show how quantitative data changes over time or relationships between manipulated (changing) variable and responding (resulting) variable.  The lines on a line graph show the pattern of changes at a glance</a:t>
            </a:r>
            <a:r>
              <a:rPr lang="en-US" sz="2400" dirty="0" smtClean="0"/>
              <a:t>. </a:t>
            </a:r>
          </a:p>
          <a:p>
            <a:pPr lvl="0"/>
            <a:endParaRPr lang="en-US" sz="2400" dirty="0" smtClean="0"/>
          </a:p>
          <a:p>
            <a:endParaRPr lang="en-US" dirty="0"/>
          </a:p>
        </p:txBody>
      </p:sp>
      <p:sp>
        <p:nvSpPr>
          <p:cNvPr id="7" name="Rectangle 6"/>
          <p:cNvSpPr/>
          <p:nvPr/>
        </p:nvSpPr>
        <p:spPr>
          <a:xfrm>
            <a:off x="3962400" y="6396335"/>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228600" y="41910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914400" y="1981200"/>
            <a:ext cx="7315200" cy="1107996"/>
          </a:xfrm>
          <a:prstGeom prst="rect">
            <a:avLst/>
          </a:prstGeom>
          <a:noFill/>
        </p:spPr>
        <p:txBody>
          <a:bodyPr wrap="square" rtlCol="0">
            <a:spAutoFit/>
          </a:bodyPr>
          <a:lstStyle/>
          <a:p>
            <a:r>
              <a:rPr lang="en-US" sz="2400" u="sng" dirty="0" smtClean="0"/>
              <a:t>How to draw a line graph</a:t>
            </a:r>
            <a:r>
              <a:rPr lang="en-US" sz="2400" dirty="0" smtClean="0"/>
              <a:t>:  Draw a horizontal line (x-axis) and a vertical line (y-axis) that meet at a right angle.</a:t>
            </a:r>
          </a:p>
          <a:p>
            <a:endParaRPr lang="en-US" dirty="0"/>
          </a:p>
        </p:txBody>
      </p:sp>
      <p:cxnSp>
        <p:nvCxnSpPr>
          <p:cNvPr id="12" name="Straight Connector 11"/>
          <p:cNvCxnSpPr/>
          <p:nvPr/>
        </p:nvCxnSpPr>
        <p:spPr>
          <a:xfrm rot="5400000">
            <a:off x="2667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811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479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3147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815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239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145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7813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8481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149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905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47700" y="46863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90600" y="3048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0600" y="3581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90600" y="41148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0600" y="46482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0600" y="52578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90600" y="57912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0600" y="6324600"/>
            <a:ext cx="5562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
        <p:nvSpPr>
          <p:cNvPr id="26" name="Rectangle 10"/>
          <p:cNvSpPr>
            <a:spLocks noChangeArrowheads="1"/>
          </p:cNvSpPr>
          <p:nvPr/>
        </p:nvSpPr>
        <p:spPr bwMode="auto">
          <a:xfrm>
            <a:off x="685800" y="3352800"/>
            <a:ext cx="8077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Drawing a Line Graph</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839200" cy="738664"/>
          </a:xfrm>
          <a:prstGeom prst="rect">
            <a:avLst/>
          </a:prstGeom>
          <a:noFill/>
        </p:spPr>
        <p:txBody>
          <a:bodyPr wrap="square" rtlCol="0">
            <a:spAutoFit/>
          </a:bodyPr>
          <a:lstStyle/>
          <a:p>
            <a:pPr lvl="0"/>
            <a:endParaRPr lang="en-US" sz="2400" dirty="0" smtClean="0"/>
          </a:p>
          <a:p>
            <a:endParaRPr lang="en-US" dirty="0"/>
          </a:p>
        </p:txBody>
      </p:sp>
      <p:sp>
        <p:nvSpPr>
          <p:cNvPr id="7" name="Rectangle 6"/>
          <p:cNvSpPr/>
          <p:nvPr/>
        </p:nvSpPr>
        <p:spPr>
          <a:xfrm>
            <a:off x="3581400" y="5029200"/>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381000" y="25146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304800" y="0"/>
            <a:ext cx="8153400" cy="1477328"/>
          </a:xfrm>
          <a:prstGeom prst="rect">
            <a:avLst/>
          </a:prstGeom>
          <a:noFill/>
        </p:spPr>
        <p:txBody>
          <a:bodyPr wrap="square" rtlCol="0">
            <a:spAutoFit/>
          </a:bodyPr>
          <a:lstStyle/>
          <a:p>
            <a:pPr lvl="0"/>
            <a:r>
              <a:rPr lang="en-US" sz="2400" dirty="0"/>
              <a:t>The independent (manipulated) variable is written on the x-axis</a:t>
            </a:r>
            <a:r>
              <a:rPr lang="en-US" sz="2400" dirty="0" smtClean="0"/>
              <a:t>.</a:t>
            </a:r>
          </a:p>
          <a:p>
            <a:pPr lvl="0"/>
            <a:endParaRPr lang="en-US" sz="2400" dirty="0"/>
          </a:p>
          <a:p>
            <a:pPr lvl="0"/>
            <a:r>
              <a:rPr lang="en-US" sz="2400" dirty="0"/>
              <a:t>The dependent (responding) variable is written on the y-axis.</a:t>
            </a:r>
          </a:p>
          <a:p>
            <a:endParaRPr lang="en-US" dirty="0"/>
          </a:p>
        </p:txBody>
      </p:sp>
      <p:cxnSp>
        <p:nvCxnSpPr>
          <p:cNvPr id="12" name="Straight Connector 11"/>
          <p:cNvCxnSpPr/>
          <p:nvPr/>
        </p:nvCxnSpPr>
        <p:spPr>
          <a:xfrm rot="5400000">
            <a:off x="4191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3335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003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4671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5339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763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669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337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0005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0673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81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5300" y="30099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43000" y="13716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43000" y="1905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43000" y="2438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43000" y="29718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43000" y="3581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43000" y="41148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43000" y="4648200"/>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2000" y="1143000"/>
            <a:ext cx="285008" cy="4401205"/>
          </a:xfrm>
          <a:prstGeom prst="rect">
            <a:avLst/>
          </a:prstGeom>
        </p:spPr>
        <p:txBody>
          <a:bodyPr wrap="square">
            <a:spAutoFit/>
          </a:bodyPr>
          <a:lstStyle/>
          <a:p>
            <a:r>
              <a:rPr lang="en-US" sz="1400" b="1" dirty="0" smtClean="0"/>
              <a:t>dependent /  responding</a:t>
            </a:r>
            <a:endParaRPr lang="en-US" sz="1400" b="1" dirty="0"/>
          </a:p>
        </p:txBody>
      </p:sp>
      <p:sp>
        <p:nvSpPr>
          <p:cNvPr id="34" name="Rectangle 33"/>
          <p:cNvSpPr/>
          <p:nvPr/>
        </p:nvSpPr>
        <p:spPr>
          <a:xfrm>
            <a:off x="1981200" y="4648200"/>
            <a:ext cx="3686394" cy="369332"/>
          </a:xfrm>
          <a:prstGeom prst="rect">
            <a:avLst/>
          </a:prstGeom>
        </p:spPr>
        <p:txBody>
          <a:bodyPr wrap="none">
            <a:spAutoFit/>
          </a:bodyPr>
          <a:lstStyle/>
          <a:p>
            <a:r>
              <a:rPr lang="en-US" b="1" dirty="0" smtClean="0"/>
              <a:t>independent (manipulated) variable </a:t>
            </a:r>
            <a:endParaRPr lang="en-US" b="1" dirty="0"/>
          </a:p>
        </p:txBody>
      </p:sp>
      <p:pic>
        <p:nvPicPr>
          <p:cNvPr id="36"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srcRect/>
          <a:stretch>
            <a:fillRect/>
          </a:stretch>
        </p:blipFill>
        <p:spPr bwMode="auto">
          <a:xfrm>
            <a:off x="8229600" y="304800"/>
            <a:ext cx="581026" cy="1181748"/>
          </a:xfrm>
          <a:prstGeom prst="rect">
            <a:avLst/>
          </a:prstGeom>
          <a:noFill/>
          <a:ln w="9525">
            <a:noFill/>
            <a:miter lim="800000"/>
            <a:headEnd/>
            <a:tailEnd/>
          </a:ln>
        </p:spPr>
      </p:pic>
      <p:sp>
        <p:nvSpPr>
          <p:cNvPr id="3" name="Rectangle 10"/>
          <p:cNvSpPr>
            <a:spLocks noChangeArrowheads="1"/>
          </p:cNvSpPr>
          <p:nvPr/>
        </p:nvSpPr>
        <p:spPr bwMode="auto">
          <a:xfrm>
            <a:off x="1524000" y="228600"/>
            <a:ext cx="6019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Inquiry</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Menu</a:t>
            </a:r>
            <a:endParaRPr kumimoji="0" lang="en-US" sz="6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endParaRPr>
          </a:p>
        </p:txBody>
      </p:sp>
      <p:sp>
        <p:nvSpPr>
          <p:cNvPr id="4" name="Text Box 6"/>
          <p:cNvSpPr txBox="1">
            <a:spLocks noChangeArrowheads="1"/>
          </p:cNvSpPr>
          <p:nvPr/>
        </p:nvSpPr>
        <p:spPr bwMode="auto">
          <a:xfrm>
            <a:off x="4191000" y="1066800"/>
            <a:ext cx="4648200" cy="8032968"/>
          </a:xfrm>
          <a:prstGeom prst="rect">
            <a:avLst/>
          </a:prstGeom>
          <a:noFill/>
          <a:ln w="9525">
            <a:noFill/>
            <a:miter lim="800000"/>
            <a:headEnd/>
            <a:tailEnd/>
          </a:ln>
          <a:effectLst/>
        </p:spPr>
        <p:txBody>
          <a:bodyPr>
            <a:spAutoFit/>
          </a:bodyPr>
          <a:lstStyle/>
          <a:p>
            <a:pPr>
              <a:buFontTx/>
              <a:buChar char="•"/>
            </a:pPr>
            <a:r>
              <a:rPr lang="en-US" sz="2400" b="1" dirty="0" smtClean="0">
                <a:hlinkClick r:id="rId3" action="ppaction://hlinksldjump"/>
              </a:rPr>
              <a:t>Compiling Data</a:t>
            </a:r>
            <a:r>
              <a:rPr lang="en-US" sz="2400" b="1" dirty="0" smtClean="0"/>
              <a:t> (continued)</a:t>
            </a:r>
            <a:endParaRPr lang="en-US" sz="2400" b="1" dirty="0"/>
          </a:p>
          <a:p>
            <a:pPr lvl="1">
              <a:buFontTx/>
              <a:buChar char="•"/>
            </a:pPr>
            <a:r>
              <a:rPr lang="en-US" sz="2400" b="1" dirty="0" smtClean="0">
                <a:hlinkClick r:id="rId4" action="ppaction://hlinksldjump"/>
              </a:rPr>
              <a:t>Graphs</a:t>
            </a:r>
            <a:endParaRPr lang="en-US" sz="2400" b="1" dirty="0" smtClean="0"/>
          </a:p>
          <a:p>
            <a:pPr lvl="2">
              <a:buFontTx/>
              <a:buChar char="•"/>
            </a:pPr>
            <a:r>
              <a:rPr lang="en-US" sz="2400" b="1" dirty="0" smtClean="0">
                <a:hlinkClick r:id="rId5" action="ppaction://hlinksldjump"/>
              </a:rPr>
              <a:t>Pictograph</a:t>
            </a:r>
            <a:endParaRPr lang="en-US" sz="2400" b="1" dirty="0" smtClean="0"/>
          </a:p>
          <a:p>
            <a:pPr lvl="2">
              <a:buFontTx/>
              <a:buChar char="•"/>
            </a:pPr>
            <a:r>
              <a:rPr lang="en-US" sz="2400" b="1" dirty="0" smtClean="0">
                <a:hlinkClick r:id="rId6" action="ppaction://hlinksldjump"/>
              </a:rPr>
              <a:t>Bar</a:t>
            </a:r>
            <a:r>
              <a:rPr lang="en-US" sz="2400" b="1" dirty="0" smtClean="0"/>
              <a:t> </a:t>
            </a:r>
          </a:p>
          <a:p>
            <a:pPr lvl="2">
              <a:buFontTx/>
              <a:buChar char="•"/>
            </a:pPr>
            <a:r>
              <a:rPr lang="en-US" sz="2400" b="1" dirty="0" smtClean="0">
                <a:hlinkClick r:id="rId7" action="ppaction://hlinksldjump"/>
              </a:rPr>
              <a:t>Circle</a:t>
            </a:r>
            <a:endParaRPr lang="en-US" sz="2400" b="1" dirty="0" smtClean="0"/>
          </a:p>
          <a:p>
            <a:pPr lvl="2">
              <a:buFontTx/>
              <a:buChar char="•"/>
            </a:pPr>
            <a:r>
              <a:rPr lang="en-US" sz="2400" b="1" dirty="0" smtClean="0">
                <a:hlinkClick r:id="rId8" action="ppaction://hlinksldjump"/>
              </a:rPr>
              <a:t>Line</a:t>
            </a:r>
            <a:endParaRPr lang="en-US" sz="2400" b="1" dirty="0"/>
          </a:p>
          <a:p>
            <a:pPr lvl="2">
              <a:buFontTx/>
              <a:buChar char="•"/>
            </a:pPr>
            <a:r>
              <a:rPr lang="en-US" sz="2400" b="1" dirty="0" smtClean="0">
                <a:hlinkClick r:id="rId8" action="ppaction://hlinksldjump"/>
              </a:rPr>
              <a:t>Drawing a Line Graph</a:t>
            </a:r>
            <a:endParaRPr lang="en-US" sz="2400" b="1" dirty="0"/>
          </a:p>
          <a:p>
            <a:pPr lvl="2">
              <a:buFontTx/>
              <a:buChar char="•"/>
            </a:pPr>
            <a:r>
              <a:rPr lang="en-US" sz="2400" b="1" dirty="0" smtClean="0">
                <a:hlinkClick r:id="rId8" action="ppaction://hlinksldjump"/>
              </a:rPr>
              <a:t>Interpreting a Graph</a:t>
            </a:r>
            <a:endParaRPr lang="en-US" sz="2400" b="1" dirty="0"/>
          </a:p>
          <a:p>
            <a:pPr>
              <a:buFontTx/>
              <a:buChar char="•"/>
            </a:pPr>
            <a:r>
              <a:rPr lang="en-US" sz="2400" b="1" dirty="0" smtClean="0">
                <a:hlinkClick r:id="rId9" action="ppaction://hlinksldjump"/>
              </a:rPr>
              <a:t>Classifying Objects and Organisms</a:t>
            </a:r>
            <a:endParaRPr lang="en-US" sz="2400" b="1" dirty="0"/>
          </a:p>
          <a:p>
            <a:pPr lvl="1">
              <a:buFontTx/>
              <a:buChar char="•"/>
            </a:pPr>
            <a:r>
              <a:rPr lang="en-US" sz="2400" b="1" dirty="0" smtClean="0">
                <a:hlinkClick r:id="rId10" action="ppaction://hlinksldjump"/>
              </a:rPr>
              <a:t>Dichotomous Key</a:t>
            </a:r>
            <a:endParaRPr lang="en-US" sz="2400" b="1" dirty="0" smtClean="0"/>
          </a:p>
          <a:p>
            <a:pPr>
              <a:buFontTx/>
              <a:buChar char="•"/>
            </a:pPr>
            <a:r>
              <a:rPr lang="en-US" sz="2400" b="1" dirty="0" smtClean="0">
                <a:hlinkClick r:id="rId11" action="ppaction://hlinksldjump"/>
              </a:rPr>
              <a:t>Technological Design</a:t>
            </a:r>
            <a:endParaRPr lang="en-US" sz="2400" b="1" dirty="0" smtClean="0"/>
          </a:p>
          <a:p>
            <a:pPr>
              <a:buFontTx/>
              <a:buChar char="•"/>
            </a:pPr>
            <a:r>
              <a:rPr lang="en-US" sz="2400" b="1" dirty="0" smtClean="0">
                <a:hlinkClick r:id="rId12" action="ppaction://hlinksldjump"/>
              </a:rPr>
              <a:t>Controlled Experiment</a:t>
            </a:r>
            <a:endParaRPr lang="en-US" sz="2400" b="1" dirty="0" smtClean="0"/>
          </a:p>
          <a:p>
            <a:pPr>
              <a:buFontTx/>
              <a:buChar char="•"/>
            </a:pPr>
            <a:r>
              <a:rPr lang="en-US" sz="2400" b="1" dirty="0" smtClean="0">
                <a:hlinkClick r:id="rId13" action="ppaction://hlinksldjump"/>
              </a:rPr>
              <a:t>Lab Safety</a:t>
            </a:r>
            <a:endParaRPr lang="en-US" sz="2400" b="1" dirty="0" smtClean="0"/>
          </a:p>
          <a:p>
            <a:pPr lvl="1">
              <a:buFontTx/>
              <a:buChar char="•"/>
            </a:pPr>
            <a:r>
              <a:rPr lang="en-US" sz="2400" b="1" dirty="0" smtClean="0">
                <a:hlinkClick r:id="rId13" action="ppaction://hlinksldjump"/>
              </a:rPr>
              <a:t>Symbols</a:t>
            </a:r>
            <a:endParaRPr lang="en-US" sz="2400" b="1" dirty="0" smtClean="0"/>
          </a:p>
          <a:p>
            <a:pPr lvl="1">
              <a:buFontTx/>
              <a:buChar char="•"/>
            </a:pPr>
            <a:r>
              <a:rPr lang="en-US" sz="2400" b="1" dirty="0" smtClean="0">
                <a:hlinkClick r:id="rId14" action="ppaction://hlinksldjump"/>
              </a:rPr>
              <a:t>Scenarios</a:t>
            </a:r>
            <a:endParaRPr lang="en-US" sz="2400" b="1" dirty="0" smtClean="0"/>
          </a:p>
          <a:p>
            <a:pPr lvl="1">
              <a:buFontTx/>
              <a:buChar char="•"/>
            </a:pPr>
            <a:endParaRPr lang="en-US" sz="2400" b="1" dirty="0" smtClean="0"/>
          </a:p>
          <a:p>
            <a:pPr lvl="1">
              <a:buFontTx/>
              <a:buChar char="•"/>
            </a:pPr>
            <a:endParaRPr lang="en-US" sz="2400" b="1" dirty="0" smtClean="0"/>
          </a:p>
          <a:p>
            <a:pPr>
              <a:buFontTx/>
              <a:buChar char="•"/>
            </a:pPr>
            <a:endParaRPr lang="en-US" sz="2400" b="1" dirty="0" smtClean="0"/>
          </a:p>
          <a:p>
            <a:pPr>
              <a:buFontTx/>
              <a:buChar char="•"/>
            </a:pPr>
            <a:endParaRPr lang="en-US" sz="2400" b="1" dirty="0" smtClean="0"/>
          </a:p>
          <a:p>
            <a:pPr>
              <a:buFontTx/>
              <a:buChar char="•"/>
            </a:pPr>
            <a:endParaRPr lang="en-US" sz="2400" b="1" dirty="0"/>
          </a:p>
          <a:p>
            <a:pPr>
              <a:spcBef>
                <a:spcPct val="50000"/>
              </a:spcBef>
            </a:pPr>
            <a:endParaRPr lang="en-US" sz="2400" b="1" dirty="0"/>
          </a:p>
        </p:txBody>
      </p:sp>
      <p:sp>
        <p:nvSpPr>
          <p:cNvPr id="6" name="Text Box 6"/>
          <p:cNvSpPr txBox="1">
            <a:spLocks noChangeArrowheads="1"/>
          </p:cNvSpPr>
          <p:nvPr/>
        </p:nvSpPr>
        <p:spPr bwMode="auto">
          <a:xfrm>
            <a:off x="304800" y="1066800"/>
            <a:ext cx="3962400" cy="5262979"/>
          </a:xfrm>
          <a:prstGeom prst="rect">
            <a:avLst/>
          </a:prstGeom>
          <a:noFill/>
          <a:ln w="9525">
            <a:noFill/>
            <a:miter lim="800000"/>
            <a:headEnd/>
            <a:tailEnd/>
          </a:ln>
          <a:effectLst/>
        </p:spPr>
        <p:txBody>
          <a:bodyPr wrap="square">
            <a:spAutoFit/>
          </a:bodyPr>
          <a:lstStyle/>
          <a:p>
            <a:pPr marL="0" lvl="1">
              <a:buFontTx/>
              <a:buChar char="•"/>
            </a:pPr>
            <a:r>
              <a:rPr lang="en-US" sz="2400" b="1" dirty="0" smtClean="0">
                <a:hlinkClick r:id="rId15" action="ppaction://hlinksldjump"/>
              </a:rPr>
              <a:t>Scientific Instruments</a:t>
            </a:r>
            <a:endParaRPr lang="en-US" sz="2400" b="1" dirty="0" smtClean="0"/>
          </a:p>
          <a:p>
            <a:pPr marL="457200" lvl="2">
              <a:buFontTx/>
              <a:buChar char="•"/>
            </a:pPr>
            <a:r>
              <a:rPr lang="en-US" sz="2400" b="1" dirty="0" smtClean="0">
                <a:hlinkClick r:id="rId15" action="ppaction://hlinksldjump"/>
              </a:rPr>
              <a:t>Spring Scale</a:t>
            </a:r>
            <a:endParaRPr lang="en-US" sz="2400" b="1" dirty="0" smtClean="0"/>
          </a:p>
          <a:p>
            <a:pPr lvl="1">
              <a:buFontTx/>
              <a:buChar char="•"/>
            </a:pPr>
            <a:r>
              <a:rPr lang="en-US" sz="2400" b="1" dirty="0" smtClean="0">
                <a:hlinkClick r:id="rId16" action="ppaction://hlinksldjump"/>
              </a:rPr>
              <a:t>Triple Beam Balance</a:t>
            </a:r>
            <a:endParaRPr lang="en-US" sz="2400" b="1" dirty="0"/>
          </a:p>
          <a:p>
            <a:pPr lvl="1">
              <a:buFontTx/>
              <a:buChar char="•"/>
            </a:pPr>
            <a:r>
              <a:rPr lang="en-US" sz="2400" b="1" dirty="0" smtClean="0">
                <a:hlinkClick r:id="rId17" action="ppaction://hlinksldjump"/>
              </a:rPr>
              <a:t>Barometer</a:t>
            </a:r>
            <a:endParaRPr lang="en-US" sz="2400" b="1" dirty="0"/>
          </a:p>
          <a:p>
            <a:pPr lvl="1">
              <a:buFontTx/>
              <a:buChar char="•"/>
            </a:pPr>
            <a:r>
              <a:rPr lang="en-US" sz="2400" b="1" dirty="0" smtClean="0">
                <a:hlinkClick r:id="rId18" action="ppaction://hlinksldjump"/>
              </a:rPr>
              <a:t>Sling psychrometer</a:t>
            </a:r>
            <a:r>
              <a:rPr lang="en-US" sz="2400" dirty="0" smtClean="0">
                <a:hlinkClick r:id="rId18" action="ppaction://hlinksldjump"/>
              </a:rPr>
              <a:t> </a:t>
            </a:r>
            <a:endParaRPr lang="en-US" sz="2400" dirty="0" smtClean="0"/>
          </a:p>
          <a:p>
            <a:pPr>
              <a:buFontTx/>
              <a:buChar char="•"/>
            </a:pPr>
            <a:r>
              <a:rPr lang="en-US" sz="2400" b="1" dirty="0" smtClean="0">
                <a:hlinkClick r:id="rId19" action="ppaction://hlinksldjump"/>
              </a:rPr>
              <a:t>Scientific Investigation </a:t>
            </a:r>
            <a:endParaRPr lang="en-US" sz="2400" b="1" dirty="0"/>
          </a:p>
          <a:p>
            <a:pPr lvl="1">
              <a:buFontTx/>
              <a:buChar char="•"/>
            </a:pPr>
            <a:r>
              <a:rPr lang="en-US" sz="2400" b="1" dirty="0" smtClean="0">
                <a:hlinkClick r:id="rId20" action="ppaction://hlinksldjump"/>
              </a:rPr>
              <a:t>Quantitative</a:t>
            </a:r>
            <a:endParaRPr lang="en-US" sz="2400" b="1" dirty="0"/>
          </a:p>
          <a:p>
            <a:pPr lvl="1">
              <a:buFontTx/>
              <a:buChar char="•"/>
            </a:pPr>
            <a:r>
              <a:rPr lang="en-US" sz="2400" b="1" dirty="0" smtClean="0">
                <a:hlinkClick r:id="rId21" action="ppaction://hlinksldjump"/>
              </a:rPr>
              <a:t>Qualitative</a:t>
            </a:r>
            <a:endParaRPr lang="en-US" sz="2400" b="1" dirty="0"/>
          </a:p>
          <a:p>
            <a:pPr lvl="1">
              <a:buFontTx/>
              <a:buChar char="•"/>
            </a:pPr>
            <a:r>
              <a:rPr lang="en-US" sz="2400" b="1" dirty="0" smtClean="0">
                <a:hlinkClick r:id="rId22" action="ppaction://hlinksldjump"/>
              </a:rPr>
              <a:t>Inference</a:t>
            </a:r>
            <a:endParaRPr lang="en-US" sz="2400" b="1" dirty="0" smtClean="0"/>
          </a:p>
          <a:p>
            <a:pPr>
              <a:buFontTx/>
              <a:buChar char="•"/>
            </a:pPr>
            <a:r>
              <a:rPr lang="en-US" sz="2400" b="1" dirty="0" smtClean="0">
                <a:hlinkClick r:id="rId3" action="ppaction://hlinksldjump"/>
              </a:rPr>
              <a:t>Compiling Data</a:t>
            </a:r>
            <a:endParaRPr lang="en-US" sz="2400" b="1" dirty="0" smtClean="0"/>
          </a:p>
          <a:p>
            <a:pPr lvl="1">
              <a:buFontTx/>
              <a:buChar char="•"/>
            </a:pPr>
            <a:r>
              <a:rPr lang="en-US" sz="2400" b="1" dirty="0" smtClean="0">
                <a:hlinkClick r:id="rId3" action="ppaction://hlinksldjump"/>
              </a:rPr>
              <a:t>Data Table</a:t>
            </a:r>
            <a:endParaRPr lang="en-US" sz="2400" b="1" dirty="0" smtClean="0"/>
          </a:p>
          <a:p>
            <a:pPr lvl="1">
              <a:buFontTx/>
              <a:buChar char="•"/>
            </a:pPr>
            <a:r>
              <a:rPr lang="en-US" sz="2400" b="1" dirty="0" smtClean="0">
                <a:hlinkClick r:id="rId23" action="ppaction://hlinksldjump"/>
              </a:rPr>
              <a:t>Independent Variables</a:t>
            </a:r>
            <a:endParaRPr lang="en-US" sz="2400" b="1" dirty="0" smtClean="0"/>
          </a:p>
          <a:p>
            <a:pPr lvl="1">
              <a:buFontTx/>
              <a:buChar char="•"/>
            </a:pPr>
            <a:r>
              <a:rPr lang="en-US" sz="2400" b="1" dirty="0" smtClean="0">
                <a:hlinkClick r:id="rId23" action="ppaction://hlinksldjump"/>
              </a:rPr>
              <a:t>Dependent Variables</a:t>
            </a:r>
            <a:endParaRPr lang="en-US" sz="2400" b="1" dirty="0" smtClean="0"/>
          </a:p>
          <a:p>
            <a:pPr lvl="1">
              <a:buFontTx/>
              <a:buChar char="•"/>
            </a:pP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5052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4191000" y="6248400"/>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Picture 4"/>
          <p:cNvPicPr>
            <a:picLocks noChangeAspect="1" noChangeArrowheads="1"/>
          </p:cNvPicPr>
          <p:nvPr/>
        </p:nvPicPr>
        <p:blipFill>
          <a:blip r:embed="rId2" cstate="print"/>
          <a:srcRect l="14159" t="28258" r="12587" b="23158"/>
          <a:stretch>
            <a:fillRect/>
          </a:stretch>
        </p:blipFill>
        <p:spPr bwMode="auto">
          <a:xfrm>
            <a:off x="685800" y="0"/>
            <a:ext cx="7772400" cy="6096000"/>
          </a:xfrm>
          <a:prstGeom prst="rect">
            <a:avLst/>
          </a:prstGeom>
          <a:noFill/>
          <a:ln w="9525">
            <a:noFill/>
            <a:miter lim="800000"/>
            <a:headEnd/>
            <a:tailEnd/>
          </a:ln>
        </p:spPr>
      </p:pic>
      <p:cxnSp>
        <p:nvCxnSpPr>
          <p:cNvPr id="21" name="Straight Connector 20"/>
          <p:cNvCxnSpPr/>
          <p:nvPr/>
        </p:nvCxnSpPr>
        <p:spPr>
          <a:xfrm rot="5400000">
            <a:off x="8001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7145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7813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8481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9149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2573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2479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3147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3815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4483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429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14300" y="23241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24000" y="6858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4000" y="12192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17526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0" y="2286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24000" y="28956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24000" y="3429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24000" y="3962400"/>
            <a:ext cx="5562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1">
            <a:hlinkClick r:id="rId3" action="ppaction://hlinksldjump"/>
          </p:cNvPr>
          <p:cNvPicPr>
            <a:picLocks noChangeAspect="1" noChangeArrowheads="1"/>
          </p:cNvPicPr>
          <p:nvPr/>
        </p:nvPicPr>
        <p:blipFill>
          <a:blip r:embed="rId4"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839200" cy="738664"/>
          </a:xfrm>
          <a:prstGeom prst="rect">
            <a:avLst/>
          </a:prstGeom>
          <a:noFill/>
        </p:spPr>
        <p:txBody>
          <a:bodyPr wrap="square" rtlCol="0">
            <a:spAutoFit/>
          </a:bodyPr>
          <a:lstStyle/>
          <a:p>
            <a:pPr lvl="0"/>
            <a:endParaRPr lang="en-US" sz="2400" dirty="0" smtClean="0"/>
          </a:p>
          <a:p>
            <a:endParaRPr lang="en-US" dirty="0"/>
          </a:p>
        </p:txBody>
      </p:sp>
      <p:sp>
        <p:nvSpPr>
          <p:cNvPr id="7" name="Rectangle 6"/>
          <p:cNvSpPr/>
          <p:nvPr/>
        </p:nvSpPr>
        <p:spPr>
          <a:xfrm>
            <a:off x="4343400" y="6096000"/>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228600" y="32766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228600" y="0"/>
            <a:ext cx="8915400" cy="2585323"/>
          </a:xfrm>
          <a:prstGeom prst="rect">
            <a:avLst/>
          </a:prstGeom>
          <a:noFill/>
        </p:spPr>
        <p:txBody>
          <a:bodyPr wrap="square" rtlCol="0">
            <a:spAutoFit/>
          </a:bodyPr>
          <a:lstStyle/>
          <a:p>
            <a:pPr lvl="0"/>
            <a:r>
              <a:rPr lang="en-US" sz="2400" dirty="0"/>
              <a:t>Include appropriate units of measurement for each variable</a:t>
            </a:r>
            <a:r>
              <a:rPr lang="en-US" sz="2400" dirty="0" smtClean="0"/>
              <a:t>.</a:t>
            </a:r>
          </a:p>
          <a:p>
            <a:pPr lvl="0"/>
            <a:r>
              <a:rPr lang="en-US" sz="2400" dirty="0" smtClean="0"/>
              <a:t>Look </a:t>
            </a:r>
            <a:r>
              <a:rPr lang="en-US" sz="2400" dirty="0"/>
              <a:t>at the range of data (lowest and highest) to determine the </a:t>
            </a:r>
            <a:r>
              <a:rPr lang="en-US" sz="2400" i="1" dirty="0"/>
              <a:t>intervals </a:t>
            </a:r>
            <a:r>
              <a:rPr lang="en-US" sz="2400" dirty="0"/>
              <a:t>or </a:t>
            </a:r>
            <a:r>
              <a:rPr lang="en-US" sz="2400" i="1" dirty="0"/>
              <a:t>increments </a:t>
            </a:r>
            <a:r>
              <a:rPr lang="en-US" sz="2400" dirty="0"/>
              <a:t>(numbers on the axes) of the x-axis and the y-axis. </a:t>
            </a:r>
            <a:endParaRPr lang="en-US" sz="2400" dirty="0" smtClean="0"/>
          </a:p>
          <a:p>
            <a:pPr lvl="0"/>
            <a:r>
              <a:rPr lang="en-US" sz="2400" dirty="0" smtClean="0"/>
              <a:t>The </a:t>
            </a:r>
            <a:r>
              <a:rPr lang="en-US" sz="2400" dirty="0"/>
              <a:t>increments do not need to be the same for both the x-axis and the y-axis, but should be consistent on either axis.</a:t>
            </a:r>
          </a:p>
          <a:p>
            <a:endParaRPr lang="en-US" dirty="0"/>
          </a:p>
        </p:txBody>
      </p:sp>
      <p:cxnSp>
        <p:nvCxnSpPr>
          <p:cNvPr id="12" name="Straight Connector 11"/>
          <p:cNvCxnSpPr/>
          <p:nvPr/>
        </p:nvCxnSpPr>
        <p:spPr>
          <a:xfrm rot="5400000">
            <a:off x="266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811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47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314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81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23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14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7813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8481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14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90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47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90600" y="23622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0600" y="28956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90600" y="3429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0600" y="3962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0600" y="4572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90600" y="5105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0600" y="5638800"/>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40961" name="Rectangle 1"/>
          <p:cNvSpPr>
            <a:spLocks noChangeArrowheads="1"/>
          </p:cNvSpPr>
          <p:nvPr/>
        </p:nvSpPr>
        <p:spPr bwMode="auto">
          <a:xfrm>
            <a:off x="228600" y="6324600"/>
            <a:ext cx="4114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Label the point at the right angle as zero (0).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762000" y="55626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0</a:t>
            </a:r>
            <a:endParaRPr lang="en-US" dirty="0"/>
          </a:p>
        </p:txBody>
      </p:sp>
      <p:sp>
        <p:nvSpPr>
          <p:cNvPr id="34" name="Up Arrow 33"/>
          <p:cNvSpPr/>
          <p:nvPr/>
        </p:nvSpPr>
        <p:spPr>
          <a:xfrm>
            <a:off x="762000" y="59436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839200" cy="738664"/>
          </a:xfrm>
          <a:prstGeom prst="rect">
            <a:avLst/>
          </a:prstGeom>
          <a:noFill/>
        </p:spPr>
        <p:txBody>
          <a:bodyPr wrap="square" rtlCol="0">
            <a:spAutoFit/>
          </a:bodyPr>
          <a:lstStyle/>
          <a:p>
            <a:pPr lvl="0"/>
            <a:endParaRPr lang="en-US" sz="2400" dirty="0" smtClean="0"/>
          </a:p>
          <a:p>
            <a:endParaRPr lang="en-US" dirty="0"/>
          </a:p>
        </p:txBody>
      </p:sp>
      <p:sp>
        <p:nvSpPr>
          <p:cNvPr id="7" name="Rectangle 6"/>
          <p:cNvSpPr/>
          <p:nvPr/>
        </p:nvSpPr>
        <p:spPr>
          <a:xfrm>
            <a:off x="4343400" y="6096000"/>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228600" y="32766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228600" y="0"/>
            <a:ext cx="8915400" cy="2585323"/>
          </a:xfrm>
          <a:prstGeom prst="rect">
            <a:avLst/>
          </a:prstGeom>
          <a:noFill/>
        </p:spPr>
        <p:txBody>
          <a:bodyPr wrap="square" rtlCol="0">
            <a:spAutoFit/>
          </a:bodyPr>
          <a:lstStyle/>
          <a:p>
            <a:pPr lvl="0"/>
            <a:r>
              <a:rPr lang="en-US" sz="2400" dirty="0"/>
              <a:t>Plot the data on the graph as matched pairs.  For example, every independent (manipulated) variable number will have a corresponding dependent (responding) variable number. Connect the points on the line graph.</a:t>
            </a:r>
          </a:p>
          <a:p>
            <a:pPr lvl="0"/>
            <a:r>
              <a:rPr lang="en-US" sz="2400" dirty="0"/>
              <a:t>Write an appropriate title for the graph that contains the names of both variables.</a:t>
            </a:r>
          </a:p>
          <a:p>
            <a:endParaRPr lang="en-US" dirty="0"/>
          </a:p>
        </p:txBody>
      </p:sp>
      <p:cxnSp>
        <p:nvCxnSpPr>
          <p:cNvPr id="12" name="Straight Connector 11"/>
          <p:cNvCxnSpPr/>
          <p:nvPr/>
        </p:nvCxnSpPr>
        <p:spPr>
          <a:xfrm rot="5400000">
            <a:off x="266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811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47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314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81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23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14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7813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8481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14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90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47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90600" y="23622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0600" y="28956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90600" y="3429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0600" y="3962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0600" y="4572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90600" y="5105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90600" y="5638800"/>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40961" name="Rectangle 1"/>
          <p:cNvSpPr>
            <a:spLocks noChangeArrowheads="1"/>
          </p:cNvSpPr>
          <p:nvPr/>
        </p:nvSpPr>
        <p:spPr bwMode="auto">
          <a:xfrm>
            <a:off x="228600" y="6324600"/>
            <a:ext cx="4114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Label the point at the right angle as zero (0).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762000" y="55626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0</a:t>
            </a:r>
            <a:endParaRPr lang="en-US" dirty="0"/>
          </a:p>
        </p:txBody>
      </p:sp>
      <p:sp>
        <p:nvSpPr>
          <p:cNvPr id="34" name="Up Arrow 33"/>
          <p:cNvSpPr/>
          <p:nvPr/>
        </p:nvSpPr>
        <p:spPr>
          <a:xfrm>
            <a:off x="762000" y="59436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2954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dirty="0"/>
          </a:p>
        </p:txBody>
      </p:sp>
      <p:sp>
        <p:nvSpPr>
          <p:cNvPr id="37" name="Rectangle 36"/>
          <p:cNvSpPr/>
          <p:nvPr/>
        </p:nvSpPr>
        <p:spPr>
          <a:xfrm>
            <a:off x="17526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dirty="0"/>
          </a:p>
        </p:txBody>
      </p:sp>
      <p:sp>
        <p:nvSpPr>
          <p:cNvPr id="38" name="Rectangle 37"/>
          <p:cNvSpPr/>
          <p:nvPr/>
        </p:nvSpPr>
        <p:spPr>
          <a:xfrm>
            <a:off x="22098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dirty="0"/>
          </a:p>
        </p:txBody>
      </p:sp>
      <p:sp>
        <p:nvSpPr>
          <p:cNvPr id="45" name="Rectangle 44"/>
          <p:cNvSpPr/>
          <p:nvPr/>
        </p:nvSpPr>
        <p:spPr>
          <a:xfrm>
            <a:off x="2667000" y="5638800"/>
            <a:ext cx="311304" cy="369332"/>
          </a:xfrm>
          <a:prstGeom prst="rect">
            <a:avLst/>
          </a:prstGeom>
        </p:spPr>
        <p:txBody>
          <a:bodyPr wrap="squar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dirty="0"/>
          </a:p>
        </p:txBody>
      </p:sp>
      <p:sp>
        <p:nvSpPr>
          <p:cNvPr id="46" name="Rectangle 45"/>
          <p:cNvSpPr/>
          <p:nvPr/>
        </p:nvSpPr>
        <p:spPr>
          <a:xfrm>
            <a:off x="32004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5</a:t>
            </a:r>
            <a:endParaRPr lang="en-US" dirty="0"/>
          </a:p>
        </p:txBody>
      </p:sp>
      <p:sp>
        <p:nvSpPr>
          <p:cNvPr id="47" name="Rectangle 46"/>
          <p:cNvSpPr/>
          <p:nvPr/>
        </p:nvSpPr>
        <p:spPr>
          <a:xfrm>
            <a:off x="42672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7</a:t>
            </a:r>
            <a:endParaRPr lang="en-US" dirty="0"/>
          </a:p>
        </p:txBody>
      </p:sp>
      <p:sp>
        <p:nvSpPr>
          <p:cNvPr id="48" name="Rectangle 47"/>
          <p:cNvSpPr/>
          <p:nvPr/>
        </p:nvSpPr>
        <p:spPr>
          <a:xfrm>
            <a:off x="37338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a:t>
            </a:r>
            <a:endParaRPr lang="en-US" dirty="0"/>
          </a:p>
        </p:txBody>
      </p:sp>
      <p:sp>
        <p:nvSpPr>
          <p:cNvPr id="50" name="Rectangle 49"/>
          <p:cNvSpPr/>
          <p:nvPr/>
        </p:nvSpPr>
        <p:spPr>
          <a:xfrm>
            <a:off x="48006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8</a:t>
            </a:r>
            <a:endParaRPr lang="en-US" dirty="0"/>
          </a:p>
        </p:txBody>
      </p:sp>
      <p:sp>
        <p:nvSpPr>
          <p:cNvPr id="51" name="Rectangle 50"/>
          <p:cNvSpPr/>
          <p:nvPr/>
        </p:nvSpPr>
        <p:spPr>
          <a:xfrm>
            <a:off x="53340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9</a:t>
            </a:r>
            <a:endParaRPr lang="en-US" dirty="0"/>
          </a:p>
        </p:txBody>
      </p:sp>
      <p:sp>
        <p:nvSpPr>
          <p:cNvPr id="52" name="Rectangle 51"/>
          <p:cNvSpPr/>
          <p:nvPr/>
        </p:nvSpPr>
        <p:spPr>
          <a:xfrm>
            <a:off x="5791200" y="56388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10</a:t>
            </a:r>
            <a:endParaRPr lang="en-US" dirty="0"/>
          </a:p>
        </p:txBody>
      </p:sp>
      <p:sp>
        <p:nvSpPr>
          <p:cNvPr id="53" name="Rectangle 52"/>
          <p:cNvSpPr/>
          <p:nvPr/>
        </p:nvSpPr>
        <p:spPr>
          <a:xfrm>
            <a:off x="6324600" y="56388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11</a:t>
            </a:r>
            <a:endParaRPr lang="en-US" dirty="0"/>
          </a:p>
        </p:txBody>
      </p:sp>
      <p:sp>
        <p:nvSpPr>
          <p:cNvPr id="54" name="Rectangle 53"/>
          <p:cNvSpPr/>
          <p:nvPr/>
        </p:nvSpPr>
        <p:spPr>
          <a:xfrm>
            <a:off x="609600" y="49530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a:t>
            </a:r>
            <a:endParaRPr lang="en-US" dirty="0"/>
          </a:p>
        </p:txBody>
      </p:sp>
      <p:sp>
        <p:nvSpPr>
          <p:cNvPr id="55" name="Rectangle 54"/>
          <p:cNvSpPr/>
          <p:nvPr/>
        </p:nvSpPr>
        <p:spPr>
          <a:xfrm>
            <a:off x="609600" y="44196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40</a:t>
            </a:r>
            <a:endParaRPr lang="en-US" dirty="0"/>
          </a:p>
        </p:txBody>
      </p:sp>
      <p:sp>
        <p:nvSpPr>
          <p:cNvPr id="56" name="Rectangle 55"/>
          <p:cNvSpPr/>
          <p:nvPr/>
        </p:nvSpPr>
        <p:spPr>
          <a:xfrm>
            <a:off x="609600" y="38100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60</a:t>
            </a:r>
            <a:endParaRPr lang="en-US" dirty="0"/>
          </a:p>
        </p:txBody>
      </p:sp>
      <p:sp>
        <p:nvSpPr>
          <p:cNvPr id="57" name="Rectangle 56"/>
          <p:cNvSpPr/>
          <p:nvPr/>
        </p:nvSpPr>
        <p:spPr>
          <a:xfrm>
            <a:off x="609600" y="32766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80</a:t>
            </a:r>
            <a:endParaRPr lang="en-US" dirty="0"/>
          </a:p>
        </p:txBody>
      </p:sp>
      <p:sp>
        <p:nvSpPr>
          <p:cNvPr id="58" name="Rectangle 57"/>
          <p:cNvSpPr/>
          <p:nvPr/>
        </p:nvSpPr>
        <p:spPr>
          <a:xfrm>
            <a:off x="533400" y="2743200"/>
            <a:ext cx="53572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100</a:t>
            </a:r>
            <a:endParaRPr lang="en-US" dirty="0"/>
          </a:p>
        </p:txBody>
      </p:sp>
      <p:sp>
        <p:nvSpPr>
          <p:cNvPr id="59" name="Rectangle 58"/>
          <p:cNvSpPr/>
          <p:nvPr/>
        </p:nvSpPr>
        <p:spPr>
          <a:xfrm>
            <a:off x="533400" y="2209800"/>
            <a:ext cx="53572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120</a:t>
            </a:r>
            <a:endParaRPr lang="en-US" dirty="0"/>
          </a:p>
        </p:txBody>
      </p:sp>
      <p:pic>
        <p:nvPicPr>
          <p:cNvPr id="49"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839200" cy="738664"/>
          </a:xfrm>
          <a:prstGeom prst="rect">
            <a:avLst/>
          </a:prstGeom>
          <a:noFill/>
        </p:spPr>
        <p:txBody>
          <a:bodyPr wrap="square" rtlCol="0">
            <a:spAutoFit/>
          </a:bodyPr>
          <a:lstStyle/>
          <a:p>
            <a:pPr lvl="0"/>
            <a:endParaRPr lang="en-US" sz="2400" dirty="0" smtClean="0"/>
          </a:p>
          <a:p>
            <a:endParaRPr lang="en-US" dirty="0"/>
          </a:p>
        </p:txBody>
      </p:sp>
      <p:sp>
        <p:nvSpPr>
          <p:cNvPr id="7" name="Rectangle 6"/>
          <p:cNvSpPr/>
          <p:nvPr/>
        </p:nvSpPr>
        <p:spPr>
          <a:xfrm>
            <a:off x="5410200" y="6096000"/>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1295400" y="32766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228600" y="0"/>
            <a:ext cx="8915400" cy="1846659"/>
          </a:xfrm>
          <a:prstGeom prst="rect">
            <a:avLst/>
          </a:prstGeom>
          <a:noFill/>
        </p:spPr>
        <p:txBody>
          <a:bodyPr wrap="square" rtlCol="0">
            <a:spAutoFit/>
          </a:bodyPr>
          <a:lstStyle/>
          <a:p>
            <a:pPr lvl="0"/>
            <a:r>
              <a:rPr lang="en-US" sz="2400" dirty="0"/>
              <a:t>“DRY MIX” can help you remember which variable belongs on the axis.</a:t>
            </a:r>
          </a:p>
          <a:p>
            <a:pPr lvl="0"/>
            <a:r>
              <a:rPr lang="en-US" sz="2400" dirty="0"/>
              <a:t>DRY represents Dependent-Responding-Y-axis. </a:t>
            </a:r>
            <a:endParaRPr lang="en-US" sz="2400" dirty="0" smtClean="0"/>
          </a:p>
          <a:p>
            <a:pPr lvl="0"/>
            <a:endParaRPr lang="en-US" sz="2400" dirty="0"/>
          </a:p>
          <a:p>
            <a:pPr lvl="0"/>
            <a:r>
              <a:rPr lang="en-US" sz="2400" dirty="0" smtClean="0"/>
              <a:t>MIX </a:t>
            </a:r>
            <a:r>
              <a:rPr lang="en-US" sz="2400" dirty="0"/>
              <a:t>represents Manipulated-Independent-X-axis.</a:t>
            </a:r>
          </a:p>
          <a:p>
            <a:endParaRPr lang="en-US" dirty="0"/>
          </a:p>
        </p:txBody>
      </p:sp>
      <p:cxnSp>
        <p:nvCxnSpPr>
          <p:cNvPr id="12" name="Straight Connector 11"/>
          <p:cNvCxnSpPr/>
          <p:nvPr/>
        </p:nvCxnSpPr>
        <p:spPr>
          <a:xfrm rot="5400000">
            <a:off x="1333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247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314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3815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4483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790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7813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8481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149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9817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763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19100" y="40005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57400" y="23622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57400" y="28956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57400" y="3429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57400" y="3962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57400" y="45720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51054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7400" y="5638800"/>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40961" name="Rectangle 1"/>
          <p:cNvSpPr>
            <a:spLocks noChangeArrowheads="1"/>
          </p:cNvSpPr>
          <p:nvPr/>
        </p:nvSpPr>
        <p:spPr bwMode="auto">
          <a:xfrm>
            <a:off x="1295400" y="6324600"/>
            <a:ext cx="4114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Label the point at the right angle as zero (0).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1828800" y="55626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0</a:t>
            </a:r>
            <a:endParaRPr lang="en-US" dirty="0"/>
          </a:p>
        </p:txBody>
      </p:sp>
      <p:sp>
        <p:nvSpPr>
          <p:cNvPr id="34" name="Up Arrow 33"/>
          <p:cNvSpPr/>
          <p:nvPr/>
        </p:nvSpPr>
        <p:spPr>
          <a:xfrm>
            <a:off x="1828800" y="59436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23622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dirty="0"/>
          </a:p>
        </p:txBody>
      </p:sp>
      <p:sp>
        <p:nvSpPr>
          <p:cNvPr id="37" name="Rectangle 36"/>
          <p:cNvSpPr/>
          <p:nvPr/>
        </p:nvSpPr>
        <p:spPr>
          <a:xfrm>
            <a:off x="28194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dirty="0"/>
          </a:p>
        </p:txBody>
      </p:sp>
      <p:sp>
        <p:nvSpPr>
          <p:cNvPr id="38" name="Rectangle 37"/>
          <p:cNvSpPr/>
          <p:nvPr/>
        </p:nvSpPr>
        <p:spPr>
          <a:xfrm>
            <a:off x="32766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dirty="0"/>
          </a:p>
        </p:txBody>
      </p:sp>
      <p:sp>
        <p:nvSpPr>
          <p:cNvPr id="45" name="Rectangle 44"/>
          <p:cNvSpPr/>
          <p:nvPr/>
        </p:nvSpPr>
        <p:spPr>
          <a:xfrm>
            <a:off x="3733800" y="5638800"/>
            <a:ext cx="311304" cy="369332"/>
          </a:xfrm>
          <a:prstGeom prst="rect">
            <a:avLst/>
          </a:prstGeom>
        </p:spPr>
        <p:txBody>
          <a:bodyPr wrap="squar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dirty="0"/>
          </a:p>
        </p:txBody>
      </p:sp>
      <p:sp>
        <p:nvSpPr>
          <p:cNvPr id="46" name="Rectangle 45"/>
          <p:cNvSpPr/>
          <p:nvPr/>
        </p:nvSpPr>
        <p:spPr>
          <a:xfrm>
            <a:off x="42672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5</a:t>
            </a:r>
            <a:endParaRPr lang="en-US" dirty="0"/>
          </a:p>
        </p:txBody>
      </p:sp>
      <p:sp>
        <p:nvSpPr>
          <p:cNvPr id="47" name="Rectangle 46"/>
          <p:cNvSpPr/>
          <p:nvPr/>
        </p:nvSpPr>
        <p:spPr>
          <a:xfrm>
            <a:off x="53340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7</a:t>
            </a:r>
            <a:endParaRPr lang="en-US" dirty="0"/>
          </a:p>
        </p:txBody>
      </p:sp>
      <p:sp>
        <p:nvSpPr>
          <p:cNvPr id="48" name="Rectangle 47"/>
          <p:cNvSpPr/>
          <p:nvPr/>
        </p:nvSpPr>
        <p:spPr>
          <a:xfrm>
            <a:off x="48006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a:t>
            </a:r>
            <a:endParaRPr lang="en-US" dirty="0"/>
          </a:p>
        </p:txBody>
      </p:sp>
      <p:sp>
        <p:nvSpPr>
          <p:cNvPr id="50" name="Rectangle 49"/>
          <p:cNvSpPr/>
          <p:nvPr/>
        </p:nvSpPr>
        <p:spPr>
          <a:xfrm>
            <a:off x="58674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8</a:t>
            </a:r>
            <a:endParaRPr lang="en-US" dirty="0"/>
          </a:p>
        </p:txBody>
      </p:sp>
      <p:sp>
        <p:nvSpPr>
          <p:cNvPr id="51" name="Rectangle 50"/>
          <p:cNvSpPr/>
          <p:nvPr/>
        </p:nvSpPr>
        <p:spPr>
          <a:xfrm>
            <a:off x="6400800" y="5638800"/>
            <a:ext cx="3113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9</a:t>
            </a:r>
            <a:endParaRPr lang="en-US" dirty="0"/>
          </a:p>
        </p:txBody>
      </p:sp>
      <p:sp>
        <p:nvSpPr>
          <p:cNvPr id="52" name="Rectangle 51"/>
          <p:cNvSpPr/>
          <p:nvPr/>
        </p:nvSpPr>
        <p:spPr>
          <a:xfrm>
            <a:off x="6858000" y="56388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10</a:t>
            </a:r>
            <a:endParaRPr lang="en-US" dirty="0"/>
          </a:p>
        </p:txBody>
      </p:sp>
      <p:sp>
        <p:nvSpPr>
          <p:cNvPr id="53" name="Rectangle 52"/>
          <p:cNvSpPr/>
          <p:nvPr/>
        </p:nvSpPr>
        <p:spPr>
          <a:xfrm>
            <a:off x="7391400" y="56388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11</a:t>
            </a:r>
            <a:endParaRPr lang="en-US" dirty="0"/>
          </a:p>
        </p:txBody>
      </p:sp>
      <p:sp>
        <p:nvSpPr>
          <p:cNvPr id="54" name="Rectangle 53"/>
          <p:cNvSpPr/>
          <p:nvPr/>
        </p:nvSpPr>
        <p:spPr>
          <a:xfrm>
            <a:off x="1676400" y="49530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a:t>
            </a:r>
            <a:endParaRPr lang="en-US" dirty="0"/>
          </a:p>
        </p:txBody>
      </p:sp>
      <p:sp>
        <p:nvSpPr>
          <p:cNvPr id="55" name="Rectangle 54"/>
          <p:cNvSpPr/>
          <p:nvPr/>
        </p:nvSpPr>
        <p:spPr>
          <a:xfrm>
            <a:off x="1676400" y="44196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40</a:t>
            </a:r>
            <a:endParaRPr lang="en-US" dirty="0"/>
          </a:p>
        </p:txBody>
      </p:sp>
      <p:sp>
        <p:nvSpPr>
          <p:cNvPr id="56" name="Rectangle 55"/>
          <p:cNvSpPr/>
          <p:nvPr/>
        </p:nvSpPr>
        <p:spPr>
          <a:xfrm>
            <a:off x="1676400" y="38100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60</a:t>
            </a:r>
            <a:endParaRPr lang="en-US" dirty="0"/>
          </a:p>
        </p:txBody>
      </p:sp>
      <p:sp>
        <p:nvSpPr>
          <p:cNvPr id="57" name="Rectangle 56"/>
          <p:cNvSpPr/>
          <p:nvPr/>
        </p:nvSpPr>
        <p:spPr>
          <a:xfrm>
            <a:off x="1676400" y="3276600"/>
            <a:ext cx="41870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80</a:t>
            </a:r>
            <a:endParaRPr lang="en-US" dirty="0"/>
          </a:p>
        </p:txBody>
      </p:sp>
      <p:sp>
        <p:nvSpPr>
          <p:cNvPr id="58" name="Rectangle 57"/>
          <p:cNvSpPr/>
          <p:nvPr/>
        </p:nvSpPr>
        <p:spPr>
          <a:xfrm>
            <a:off x="1600200" y="2743200"/>
            <a:ext cx="53572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100</a:t>
            </a:r>
            <a:endParaRPr lang="en-US" dirty="0"/>
          </a:p>
        </p:txBody>
      </p:sp>
      <p:sp>
        <p:nvSpPr>
          <p:cNvPr id="59" name="Rectangle 58"/>
          <p:cNvSpPr/>
          <p:nvPr/>
        </p:nvSpPr>
        <p:spPr>
          <a:xfrm>
            <a:off x="1600200" y="2209800"/>
            <a:ext cx="535724" cy="369332"/>
          </a:xfrm>
          <a:prstGeom prst="rect">
            <a:avLst/>
          </a:prstGeom>
        </p:spPr>
        <p:txBody>
          <a:bodyPr wrap="none">
            <a:spAutoFit/>
          </a:bodyPr>
          <a:lstStyle/>
          <a:p>
            <a:r>
              <a:rPr lang="en-US"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120</a:t>
            </a:r>
            <a:endParaRPr lang="en-US" dirty="0"/>
          </a:p>
        </p:txBody>
      </p:sp>
      <p:sp>
        <p:nvSpPr>
          <p:cNvPr id="60" name="Rectangle 59"/>
          <p:cNvSpPr/>
          <p:nvPr/>
        </p:nvSpPr>
        <p:spPr>
          <a:xfrm>
            <a:off x="2590800" y="1828800"/>
            <a:ext cx="4572000" cy="369332"/>
          </a:xfrm>
          <a:prstGeom prst="rect">
            <a:avLst/>
          </a:prstGeom>
          <a:ln>
            <a:solidFill>
              <a:schemeClr val="tx1"/>
            </a:solidFill>
          </a:ln>
        </p:spPr>
        <p:txBody>
          <a:bodyPr>
            <a:spAutoFit/>
          </a:bodyPr>
          <a:lstStyle/>
          <a:p>
            <a:pPr lvl="0"/>
            <a:r>
              <a:rPr lang="en-US" dirty="0" smtClean="0"/>
              <a:t>Title of Graph:  Temperatures in New York City </a:t>
            </a:r>
            <a:endParaRPr lang="en-US" dirty="0"/>
          </a:p>
        </p:txBody>
      </p:sp>
      <p:pic>
        <p:nvPicPr>
          <p:cNvPr id="49"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pic>
        <p:nvPicPr>
          <p:cNvPr id="61" name="Picture 14"/>
          <p:cNvPicPr>
            <a:picLocks noChangeAspect="1" noChangeArrowheads="1"/>
          </p:cNvPicPr>
          <p:nvPr/>
        </p:nvPicPr>
        <p:blipFill>
          <a:blip r:embed="rId4" cstate="print"/>
          <a:srcRect/>
          <a:stretch>
            <a:fillRect/>
          </a:stretch>
        </p:blipFill>
        <p:spPr bwMode="auto">
          <a:xfrm>
            <a:off x="228600" y="3429000"/>
            <a:ext cx="800100" cy="800100"/>
          </a:xfrm>
          <a:prstGeom prst="rect">
            <a:avLst/>
          </a:prstGeom>
          <a:noFill/>
          <a:ln w="9525">
            <a:noFill/>
            <a:miter lim="800000"/>
            <a:headEnd/>
            <a:tailEnd/>
          </a:ln>
        </p:spPr>
      </p:pic>
      <p:pic>
        <p:nvPicPr>
          <p:cNvPr id="62" name="Picture 15"/>
          <p:cNvPicPr>
            <a:picLocks noChangeAspect="1" noChangeArrowheads="1"/>
          </p:cNvPicPr>
          <p:nvPr/>
        </p:nvPicPr>
        <p:blipFill>
          <a:blip r:embed="rId5" cstate="print"/>
          <a:srcRect/>
          <a:stretch>
            <a:fillRect/>
          </a:stretch>
        </p:blipFill>
        <p:spPr bwMode="auto">
          <a:xfrm>
            <a:off x="6553200" y="6019800"/>
            <a:ext cx="863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011562" y="914400"/>
            <a:ext cx="5132438" cy="5029199"/>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0" y="990600"/>
            <a:ext cx="3810000" cy="3642041"/>
          </a:xfrm>
          <a:prstGeom prst="rect">
            <a:avLst/>
          </a:prstGeom>
          <a:noFill/>
          <a:ln w="9525">
            <a:noFill/>
            <a:miter lim="800000"/>
            <a:headEnd/>
            <a:tailEnd/>
          </a:ln>
        </p:spPr>
      </p:pic>
      <p:sp>
        <p:nvSpPr>
          <p:cNvPr id="5" name="Rectangle 4"/>
          <p:cNvSpPr/>
          <p:nvPr/>
        </p:nvSpPr>
        <p:spPr>
          <a:xfrm>
            <a:off x="3810000" y="2438400"/>
            <a:ext cx="304799" cy="1938992"/>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6248400" y="6019800"/>
            <a:ext cx="1143001" cy="461665"/>
          </a:xfrm>
          <a:prstGeom prst="rect">
            <a:avLst/>
          </a:prstGeom>
          <a:noFill/>
        </p:spPr>
        <p:txBody>
          <a:bodyPr wrap="square" lIns="91440" tIns="45720" rIns="91440" bIns="45720">
            <a:spAutoFit/>
          </a:bodyPr>
          <a:lstStyle/>
          <a:p>
            <a:pPr algn="ctr"/>
            <a:r>
              <a:rPr 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X-axis</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0" y="4495800"/>
            <a:ext cx="4572000" cy="1846659"/>
          </a:xfrm>
          <a:prstGeom prst="rect">
            <a:avLst/>
          </a:prstGeom>
          <a:noFill/>
        </p:spPr>
        <p:txBody>
          <a:bodyPr wrap="square" rtlCol="0">
            <a:spAutoFit/>
          </a:bodyPr>
          <a:lstStyle/>
          <a:p>
            <a:pPr lvl="0"/>
            <a:r>
              <a:rPr lang="en-US" sz="2400" b="1" dirty="0" smtClean="0"/>
              <a:t>The data table above and line graph to the right shows temperatures in New York City in degrees Fahrenheit.</a:t>
            </a:r>
          </a:p>
          <a:p>
            <a:endParaRPr lang="en-US" dirty="0"/>
          </a:p>
        </p:txBody>
      </p:sp>
      <p:pic>
        <p:nvPicPr>
          <p:cNvPr id="8" name="Picture 1">
            <a:hlinkClick r:id="rId4" action="ppaction://hlinksldjump"/>
          </p:cNvPr>
          <p:cNvPicPr>
            <a:picLocks noChangeAspect="1" noChangeArrowheads="1"/>
          </p:cNvPicPr>
          <p:nvPr/>
        </p:nvPicPr>
        <p:blipFill>
          <a:blip r:embed="rId5" cstate="print"/>
          <a:srcRect/>
          <a:stretch>
            <a:fillRect/>
          </a:stretch>
        </p:blipFill>
        <p:spPr bwMode="auto">
          <a:xfrm>
            <a:off x="8305800" y="5410200"/>
            <a:ext cx="581026" cy="1181748"/>
          </a:xfrm>
          <a:prstGeom prst="rect">
            <a:avLst/>
          </a:prstGeom>
          <a:noFill/>
          <a:ln w="9525">
            <a:noFill/>
            <a:miter lim="800000"/>
            <a:headEnd/>
            <a:tailEnd/>
          </a:ln>
        </p:spPr>
      </p:pic>
      <p:sp>
        <p:nvSpPr>
          <p:cNvPr id="9" name="Rectangle 10"/>
          <p:cNvSpPr>
            <a:spLocks noChangeArrowheads="1"/>
          </p:cNvSpPr>
          <p:nvPr/>
        </p:nvSpPr>
        <p:spPr bwMode="auto">
          <a:xfrm>
            <a:off x="152400" y="0"/>
            <a:ext cx="7696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Interpreting a Graph</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750004"/>
            <a:ext cx="8763000" cy="1107996"/>
          </a:xfrm>
          <a:prstGeom prst="rect">
            <a:avLst/>
          </a:prstGeom>
          <a:noFill/>
        </p:spPr>
        <p:txBody>
          <a:bodyPr wrap="square" rtlCol="0">
            <a:spAutoFit/>
          </a:bodyPr>
          <a:lstStyle/>
          <a:p>
            <a:pPr lvl="0"/>
            <a:r>
              <a:rPr lang="en-US" sz="2400" dirty="0" smtClean="0"/>
              <a:t>The </a:t>
            </a:r>
            <a:r>
              <a:rPr lang="en-US" sz="2400" dirty="0"/>
              <a:t>analyzed data can then be used to draw a valid conclusion </a:t>
            </a:r>
            <a:endParaRPr lang="en-US" sz="2400" dirty="0" smtClean="0"/>
          </a:p>
          <a:p>
            <a:pPr lvl="0"/>
            <a:r>
              <a:rPr lang="en-US" sz="2400" dirty="0" smtClean="0"/>
              <a:t>about </a:t>
            </a:r>
            <a:r>
              <a:rPr lang="en-US" sz="2400" dirty="0"/>
              <a:t>the investigation.</a:t>
            </a:r>
          </a:p>
          <a:p>
            <a:endParaRPr lang="en-US" dirty="0"/>
          </a:p>
        </p:txBody>
      </p:sp>
      <p:sp>
        <p:nvSpPr>
          <p:cNvPr id="9" name="Rectangle 8"/>
          <p:cNvSpPr/>
          <p:nvPr/>
        </p:nvSpPr>
        <p:spPr>
          <a:xfrm>
            <a:off x="228600" y="152400"/>
            <a:ext cx="8763000" cy="830997"/>
          </a:xfrm>
          <a:prstGeom prst="rect">
            <a:avLst/>
          </a:prstGeom>
        </p:spPr>
        <p:txBody>
          <a:bodyPr wrap="square">
            <a:spAutoFit/>
          </a:bodyPr>
          <a:lstStyle/>
          <a:p>
            <a:pPr lvl="0"/>
            <a:r>
              <a:rPr lang="en-US" sz="2400" dirty="0" smtClean="0"/>
              <a:t>Sometimes calculations or graphs will be needed to help analyze the data. Data will often reveal patterns or trends.</a:t>
            </a:r>
          </a:p>
        </p:txBody>
      </p:sp>
      <p:pic>
        <p:nvPicPr>
          <p:cNvPr id="39938" name="Picture 2" descr="http://www.soft3k.com/imgs/2D-3D-Line-Graph-Software-w300-6672.jpg"/>
          <p:cNvPicPr>
            <a:picLocks noChangeAspect="1" noChangeArrowheads="1"/>
          </p:cNvPicPr>
          <p:nvPr/>
        </p:nvPicPr>
        <p:blipFill>
          <a:blip r:embed="rId2" cstate="print"/>
          <a:srcRect/>
          <a:stretch>
            <a:fillRect/>
          </a:stretch>
        </p:blipFill>
        <p:spPr bwMode="auto">
          <a:xfrm>
            <a:off x="228600" y="914400"/>
            <a:ext cx="8305800" cy="4876800"/>
          </a:xfrm>
          <a:prstGeom prst="rect">
            <a:avLst/>
          </a:prstGeom>
          <a:noFill/>
        </p:spPr>
      </p:pic>
      <p:pic>
        <p:nvPicPr>
          <p:cNvPr id="5" name="Picture 1">
            <a:hlinkClick r:id="rId3" action="ppaction://hlinksldjump"/>
          </p:cNvPr>
          <p:cNvPicPr>
            <a:picLocks noChangeAspect="1" noChangeArrowheads="1"/>
          </p:cNvPicPr>
          <p:nvPr/>
        </p:nvPicPr>
        <p:blipFill>
          <a:blip r:embed="rId4" cstate="print"/>
          <a:srcRect/>
          <a:stretch>
            <a:fillRect/>
          </a:stretch>
        </p:blipFill>
        <p:spPr bwMode="auto">
          <a:xfrm>
            <a:off x="8382000" y="54864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924800" cy="2308324"/>
          </a:xfrm>
          <a:prstGeom prst="rect">
            <a:avLst/>
          </a:prstGeom>
          <a:noFill/>
        </p:spPr>
        <p:txBody>
          <a:bodyPr wrap="square" rtlCol="0">
            <a:spAutoFit/>
          </a:bodyPr>
          <a:lstStyle/>
          <a:p>
            <a:pPr lvl="0"/>
            <a:r>
              <a:rPr lang="en-US" dirty="0"/>
              <a:t>A </a:t>
            </a:r>
            <a:r>
              <a:rPr lang="en-US" b="1" i="1" u="sng" dirty="0"/>
              <a:t>valid conclusion</a:t>
            </a:r>
            <a:r>
              <a:rPr lang="en-US" i="1" dirty="0"/>
              <a:t> </a:t>
            </a:r>
            <a:r>
              <a:rPr lang="en-US" dirty="0"/>
              <a:t>is a summary of the findings of an experiment based on scientific observations, inferences, and collected data that states the relationship between the independent (manipulated) and dependent (responding) variables</a:t>
            </a:r>
            <a:r>
              <a:rPr lang="en-US" dirty="0" smtClean="0"/>
              <a:t>.</a:t>
            </a:r>
          </a:p>
          <a:p>
            <a:pPr lvl="0"/>
            <a:endParaRPr lang="en-US" dirty="0"/>
          </a:p>
          <a:p>
            <a:pPr lvl="0"/>
            <a:r>
              <a:rPr lang="en-US" dirty="0"/>
              <a:t>When a conclusion statement is made it should state whether the collected data supports the hypothesis or does not support the hypothesis (not that the hypothesis was right or wrong).</a:t>
            </a:r>
          </a:p>
          <a:p>
            <a:endParaRPr lang="en-US" dirty="0"/>
          </a:p>
        </p:txBody>
      </p:sp>
      <p:pic>
        <p:nvPicPr>
          <p:cNvPr id="8198" name="Picture 6"/>
          <p:cNvPicPr>
            <a:picLocks noChangeAspect="1" noChangeArrowheads="1"/>
          </p:cNvPicPr>
          <p:nvPr/>
        </p:nvPicPr>
        <p:blipFill>
          <a:blip r:embed="rId2" cstate="print"/>
          <a:srcRect/>
          <a:stretch>
            <a:fillRect/>
          </a:stretch>
        </p:blipFill>
        <p:spPr bwMode="auto">
          <a:xfrm>
            <a:off x="0" y="0"/>
            <a:ext cx="762000" cy="6858000"/>
          </a:xfrm>
          <a:prstGeom prst="rect">
            <a:avLst/>
          </a:prstGeom>
          <a:noFill/>
        </p:spPr>
      </p:pic>
      <p:pic>
        <p:nvPicPr>
          <p:cNvPr id="8196" name="Picture 4"/>
          <p:cNvPicPr>
            <a:picLocks noChangeAspect="1" noChangeArrowheads="1"/>
          </p:cNvPicPr>
          <p:nvPr/>
        </p:nvPicPr>
        <p:blipFill>
          <a:blip r:embed="rId3" cstate="print"/>
          <a:srcRect/>
          <a:stretch>
            <a:fillRect/>
          </a:stretch>
        </p:blipFill>
        <p:spPr bwMode="auto">
          <a:xfrm>
            <a:off x="0" y="15097125"/>
            <a:ext cx="800100" cy="8001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0" y="16354425"/>
            <a:ext cx="866775" cy="685800"/>
          </a:xfrm>
          <a:prstGeom prst="rect">
            <a:avLst/>
          </a:prstGeom>
          <a:noFill/>
        </p:spPr>
      </p:pic>
      <p:pic>
        <p:nvPicPr>
          <p:cNvPr id="8194" name="Picture 2"/>
          <p:cNvPicPr>
            <a:picLocks noChangeAspect="1" noChangeArrowheads="1"/>
          </p:cNvPicPr>
          <p:nvPr/>
        </p:nvPicPr>
        <p:blipFill>
          <a:blip r:embed="rId5" cstate="print"/>
          <a:srcRect/>
          <a:stretch>
            <a:fillRect/>
          </a:stretch>
        </p:blipFill>
        <p:spPr bwMode="auto">
          <a:xfrm>
            <a:off x="0" y="17040225"/>
            <a:ext cx="4295775" cy="323850"/>
          </a:xfrm>
          <a:prstGeom prst="rect">
            <a:avLst/>
          </a:prstGeom>
          <a:noFill/>
        </p:spPr>
      </p:pic>
      <p:sp>
        <p:nvSpPr>
          <p:cNvPr id="81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7210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1" name="Rectangle 9"/>
          <p:cNvSpPr>
            <a:spLocks noChangeArrowheads="1"/>
          </p:cNvSpPr>
          <p:nvPr/>
        </p:nvSpPr>
        <p:spPr bwMode="auto">
          <a:xfrm>
            <a:off x="0" y="14639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1589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3" name="Rectangle 11"/>
          <p:cNvSpPr>
            <a:spLocks noChangeArrowheads="1"/>
          </p:cNvSpPr>
          <p:nvPr/>
        </p:nvSpPr>
        <p:spPr bwMode="auto">
          <a:xfrm>
            <a:off x="0" y="17040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204" name="Picture 12"/>
          <p:cNvPicPr>
            <a:picLocks noChangeAspect="1" noChangeArrowheads="1"/>
          </p:cNvPicPr>
          <p:nvPr/>
        </p:nvPicPr>
        <p:blipFill>
          <a:blip r:embed="rId6" cstate="print"/>
          <a:srcRect/>
          <a:stretch>
            <a:fillRect/>
          </a:stretch>
        </p:blipFill>
        <p:spPr bwMode="auto">
          <a:xfrm>
            <a:off x="1219200" y="2133600"/>
            <a:ext cx="7086600" cy="3886200"/>
          </a:xfrm>
          <a:prstGeom prst="rect">
            <a:avLst/>
          </a:prstGeom>
          <a:noFill/>
          <a:ln w="9525">
            <a:noFill/>
            <a:miter lim="800000"/>
            <a:headEnd/>
            <a:tailEnd/>
          </a:ln>
        </p:spPr>
      </p:pic>
      <p:pic>
        <p:nvPicPr>
          <p:cNvPr id="8205" name="Picture 13"/>
          <p:cNvPicPr>
            <a:picLocks noChangeAspect="1" noChangeArrowheads="1"/>
          </p:cNvPicPr>
          <p:nvPr/>
        </p:nvPicPr>
        <p:blipFill>
          <a:blip r:embed="rId7" cstate="print"/>
          <a:srcRect/>
          <a:stretch>
            <a:fillRect/>
          </a:stretch>
        </p:blipFill>
        <p:spPr bwMode="auto">
          <a:xfrm>
            <a:off x="3810000" y="6324600"/>
            <a:ext cx="4292600" cy="330200"/>
          </a:xfrm>
          <a:prstGeom prst="rect">
            <a:avLst/>
          </a:prstGeom>
          <a:noFill/>
          <a:ln w="9525">
            <a:noFill/>
            <a:miter lim="800000"/>
            <a:headEnd/>
            <a:tailEnd/>
          </a:ln>
        </p:spPr>
      </p:pic>
      <p:pic>
        <p:nvPicPr>
          <p:cNvPr id="8206" name="Picture 14"/>
          <p:cNvPicPr>
            <a:picLocks noChangeAspect="1" noChangeArrowheads="1"/>
          </p:cNvPicPr>
          <p:nvPr/>
        </p:nvPicPr>
        <p:blipFill>
          <a:blip r:embed="rId8" cstate="print"/>
          <a:srcRect/>
          <a:stretch>
            <a:fillRect/>
          </a:stretch>
        </p:blipFill>
        <p:spPr bwMode="auto">
          <a:xfrm>
            <a:off x="762000" y="3505200"/>
            <a:ext cx="800100" cy="800100"/>
          </a:xfrm>
          <a:prstGeom prst="rect">
            <a:avLst/>
          </a:prstGeom>
          <a:noFill/>
          <a:ln w="9525">
            <a:noFill/>
            <a:miter lim="800000"/>
            <a:headEnd/>
            <a:tailEnd/>
          </a:ln>
        </p:spPr>
      </p:pic>
      <p:pic>
        <p:nvPicPr>
          <p:cNvPr id="8207" name="Picture 15"/>
          <p:cNvPicPr>
            <a:picLocks noChangeAspect="1" noChangeArrowheads="1"/>
          </p:cNvPicPr>
          <p:nvPr/>
        </p:nvPicPr>
        <p:blipFill>
          <a:blip r:embed="rId9" cstate="print"/>
          <a:srcRect/>
          <a:stretch>
            <a:fillRect/>
          </a:stretch>
        </p:blipFill>
        <p:spPr bwMode="auto">
          <a:xfrm>
            <a:off x="2743200" y="6019800"/>
            <a:ext cx="863600" cy="685800"/>
          </a:xfrm>
          <a:prstGeom prst="rect">
            <a:avLst/>
          </a:prstGeom>
          <a:noFill/>
          <a:ln w="9525">
            <a:noFill/>
            <a:miter lim="800000"/>
            <a:headEnd/>
            <a:tailEnd/>
          </a:ln>
        </p:spPr>
      </p:pic>
      <p:pic>
        <p:nvPicPr>
          <p:cNvPr id="16" name="Picture 1">
            <a:hlinkClick r:id="rId10" action="ppaction://hlinksldjump"/>
          </p:cNvPr>
          <p:cNvPicPr>
            <a:picLocks noChangeAspect="1" noChangeArrowheads="1"/>
          </p:cNvPicPr>
          <p:nvPr/>
        </p:nvPicPr>
        <p:blipFill>
          <a:blip r:embed="rId11"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0" y="0"/>
            <a:ext cx="9135515" cy="6857999"/>
          </a:xfrm>
          <a:prstGeom prst="rect">
            <a:avLst/>
          </a:prstGeom>
          <a:noFill/>
          <a:ln w="9525">
            <a:noFill/>
            <a:miter lim="800000"/>
            <a:headEnd/>
            <a:tailEnd/>
          </a:ln>
        </p:spPr>
      </p:pic>
      <p:pic>
        <p:nvPicPr>
          <p:cNvPr id="3" name="Picture 1">
            <a:hlinkClick r:id="rId3" action="ppaction://hlinksldjump"/>
          </p:cNvPr>
          <p:cNvPicPr>
            <a:picLocks noChangeAspect="1" noChangeArrowheads="1"/>
          </p:cNvPicPr>
          <p:nvPr/>
        </p:nvPicPr>
        <p:blipFill>
          <a:blip r:embed="rId4"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43000"/>
            <a:ext cx="8686800" cy="923330"/>
          </a:xfrm>
          <a:prstGeom prst="rect">
            <a:avLst/>
          </a:prstGeom>
          <a:noFill/>
        </p:spPr>
        <p:txBody>
          <a:bodyPr wrap="square" rtlCol="0">
            <a:spAutoFit/>
          </a:bodyPr>
          <a:lstStyle/>
          <a:p>
            <a:pPr lvl="0"/>
            <a:r>
              <a:rPr lang="en-US" dirty="0" smtClean="0"/>
              <a:t>Objects </a:t>
            </a:r>
            <a:r>
              <a:rPr lang="en-US" dirty="0"/>
              <a:t>can be classified based on similar characteristics using a binary classification chart (based on whether or not an object has or does not have a particular property) or an identification key</a:t>
            </a:r>
            <a:r>
              <a:rPr lang="en-US" dirty="0" smtClean="0"/>
              <a:t>.</a:t>
            </a:r>
          </a:p>
        </p:txBody>
      </p:sp>
      <p:sp>
        <p:nvSpPr>
          <p:cNvPr id="4" name="Rectangle 3"/>
          <p:cNvSpPr/>
          <p:nvPr/>
        </p:nvSpPr>
        <p:spPr>
          <a:xfrm>
            <a:off x="228600" y="2456795"/>
            <a:ext cx="8077200" cy="4401205"/>
          </a:xfrm>
          <a:prstGeom prst="rect">
            <a:avLst/>
          </a:prstGeom>
        </p:spPr>
        <p:txBody>
          <a:bodyPr wrap="square">
            <a:spAutoFit/>
          </a:bodyPr>
          <a:lstStyle/>
          <a:p>
            <a:pPr algn="ctr"/>
            <a:r>
              <a:rPr lang="en-US" sz="4000" dirty="0" smtClean="0">
                <a:solidFill>
                  <a:srgbClr val="FF0000"/>
                </a:solidFill>
              </a:rPr>
              <a:t>K</a:t>
            </a:r>
            <a:r>
              <a:rPr lang="en-US" sz="4000" dirty="0" smtClean="0"/>
              <a:t>ingdom-King </a:t>
            </a:r>
          </a:p>
          <a:p>
            <a:pPr algn="ctr"/>
            <a:r>
              <a:rPr lang="en-US" sz="4000" dirty="0" smtClean="0">
                <a:solidFill>
                  <a:srgbClr val="FF0000"/>
                </a:solidFill>
              </a:rPr>
              <a:t>P</a:t>
            </a:r>
            <a:r>
              <a:rPr lang="en-US" sz="4000" dirty="0" smtClean="0"/>
              <a:t>hylum-Phillip</a:t>
            </a:r>
          </a:p>
          <a:p>
            <a:pPr algn="ctr"/>
            <a:r>
              <a:rPr lang="en-US" sz="4000" dirty="0" smtClean="0">
                <a:solidFill>
                  <a:srgbClr val="FF0000"/>
                </a:solidFill>
              </a:rPr>
              <a:t>C</a:t>
            </a:r>
            <a:r>
              <a:rPr lang="en-US" sz="4000" dirty="0" smtClean="0"/>
              <a:t>lass-Came </a:t>
            </a:r>
          </a:p>
          <a:p>
            <a:pPr algn="ctr"/>
            <a:r>
              <a:rPr lang="en-US" sz="4000" dirty="0" smtClean="0">
                <a:solidFill>
                  <a:srgbClr val="FF0000"/>
                </a:solidFill>
              </a:rPr>
              <a:t>O</a:t>
            </a:r>
            <a:r>
              <a:rPr lang="en-US" sz="4000" dirty="0" smtClean="0"/>
              <a:t>rder-Over </a:t>
            </a:r>
          </a:p>
          <a:p>
            <a:pPr algn="ctr"/>
            <a:r>
              <a:rPr lang="en-US" sz="4000" dirty="0" smtClean="0">
                <a:solidFill>
                  <a:srgbClr val="FF0000"/>
                </a:solidFill>
              </a:rPr>
              <a:t>F</a:t>
            </a:r>
            <a:r>
              <a:rPr lang="en-US" sz="4000" dirty="0" smtClean="0"/>
              <a:t>amily-For</a:t>
            </a:r>
          </a:p>
          <a:p>
            <a:pPr algn="ctr"/>
            <a:r>
              <a:rPr lang="en-US" sz="4000" dirty="0" smtClean="0">
                <a:solidFill>
                  <a:srgbClr val="FF0000"/>
                </a:solidFill>
              </a:rPr>
              <a:t>G</a:t>
            </a:r>
            <a:r>
              <a:rPr lang="en-US" sz="4000" dirty="0" smtClean="0"/>
              <a:t>enus-Great</a:t>
            </a:r>
          </a:p>
          <a:p>
            <a:pPr algn="ctr"/>
            <a:r>
              <a:rPr lang="en-US" sz="4000" dirty="0" smtClean="0">
                <a:solidFill>
                  <a:srgbClr val="FF0000"/>
                </a:solidFill>
              </a:rPr>
              <a:t>S</a:t>
            </a:r>
            <a:r>
              <a:rPr lang="en-US" sz="4000" dirty="0" smtClean="0"/>
              <a:t>pecies-Spaghetti</a:t>
            </a:r>
            <a:endParaRPr lang="en-US" sz="4000" dirty="0"/>
          </a:p>
        </p:txBody>
      </p:sp>
      <p:pic>
        <p:nvPicPr>
          <p:cNvPr id="5"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
        <p:nvSpPr>
          <p:cNvPr id="7" name="Rectangle 10"/>
          <p:cNvSpPr>
            <a:spLocks noChangeArrowheads="1"/>
          </p:cNvSpPr>
          <p:nvPr/>
        </p:nvSpPr>
        <p:spPr bwMode="auto">
          <a:xfrm>
            <a:off x="0" y="1524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Classifying Objects and Organisms</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7848600" cy="2308324"/>
          </a:xfrm>
          <a:prstGeom prst="rect">
            <a:avLst/>
          </a:prstGeom>
          <a:noFill/>
        </p:spPr>
        <p:txBody>
          <a:bodyPr wrap="square" rtlCol="0">
            <a:spAutoFit/>
          </a:bodyPr>
          <a:lstStyle/>
          <a:p>
            <a:pPr lvl="0"/>
            <a:r>
              <a:rPr lang="en-US" dirty="0" smtClean="0"/>
              <a:t>A </a:t>
            </a:r>
            <a:r>
              <a:rPr lang="en-US" b="1" i="1" u="sng" dirty="0" smtClean="0"/>
              <a:t>dichotomous key</a:t>
            </a:r>
            <a:r>
              <a:rPr lang="en-US" i="1" dirty="0" smtClean="0"/>
              <a:t> </a:t>
            </a:r>
            <a:r>
              <a:rPr lang="en-US" dirty="0" smtClean="0"/>
              <a:t>is a special identification key that uses a series of paired characteristics that leads to the identification of an organism, object, or material.</a:t>
            </a:r>
          </a:p>
          <a:p>
            <a:pPr lvl="0"/>
            <a:r>
              <a:rPr lang="en-US" dirty="0" smtClean="0"/>
              <a:t>Always begin with a choice from the first pair of characteristics.</a:t>
            </a:r>
          </a:p>
          <a:p>
            <a:pPr lvl="0"/>
            <a:r>
              <a:rPr lang="en-US" dirty="0" smtClean="0"/>
              <a:t>At the end of each characteristic is either the name of the organism, object, or material or directions to go to another step.</a:t>
            </a:r>
          </a:p>
          <a:p>
            <a:pPr lvl="0"/>
            <a:r>
              <a:rPr lang="en-US" dirty="0" smtClean="0"/>
              <a:t>Keep following the choices until the identity is determined.</a:t>
            </a:r>
          </a:p>
          <a:p>
            <a:pPr lvl="0"/>
            <a:r>
              <a:rPr lang="en-US" dirty="0" smtClean="0"/>
              <a:t>Once the identity is determined, the physical characteristics can be identified.</a:t>
            </a:r>
          </a:p>
          <a:p>
            <a:endParaRPr lang="en-US" dirty="0"/>
          </a:p>
        </p:txBody>
      </p:sp>
      <p:pic>
        <p:nvPicPr>
          <p:cNvPr id="5121" name="Picture 1" descr="Dichotomous Key Structure"/>
          <p:cNvPicPr>
            <a:picLocks noChangeAspect="1" noChangeArrowheads="1"/>
          </p:cNvPicPr>
          <p:nvPr/>
        </p:nvPicPr>
        <p:blipFill>
          <a:blip r:embed="rId3" cstate="print"/>
          <a:srcRect/>
          <a:stretch>
            <a:fillRect/>
          </a:stretch>
        </p:blipFill>
        <p:spPr bwMode="auto">
          <a:xfrm>
            <a:off x="3733800" y="3581400"/>
            <a:ext cx="4876800" cy="3276600"/>
          </a:xfrm>
          <a:prstGeom prst="rect">
            <a:avLst/>
          </a:prstGeom>
          <a:noFill/>
        </p:spPr>
      </p:pic>
      <p:sp>
        <p:nvSpPr>
          <p:cNvPr id="5" name="Rectangle 4"/>
          <p:cNvSpPr/>
          <p:nvPr/>
        </p:nvSpPr>
        <p:spPr>
          <a:xfrm>
            <a:off x="0" y="4038600"/>
            <a:ext cx="3657600" cy="2308324"/>
          </a:xfrm>
          <a:prstGeom prst="rect">
            <a:avLst/>
          </a:prstGeom>
          <a:ln>
            <a:solidFill>
              <a:schemeClr val="tx2">
                <a:lumMod val="60000"/>
                <a:lumOff val="40000"/>
              </a:schemeClr>
            </a:solidFill>
          </a:ln>
        </p:spPr>
        <p:txBody>
          <a:bodyPr wrap="square">
            <a:spAutoFit/>
          </a:bodyPr>
          <a:lstStyle/>
          <a:p>
            <a:pPr algn="ctr"/>
            <a:r>
              <a:rPr lang="en-US" sz="4800" b="1" i="1" dirty="0" smtClean="0"/>
              <a:t>Example of a </a:t>
            </a:r>
          </a:p>
          <a:p>
            <a:pPr algn="ctr"/>
            <a:r>
              <a:rPr lang="en-US" sz="4800" b="1" i="1" dirty="0"/>
              <a:t>D</a:t>
            </a:r>
            <a:r>
              <a:rPr lang="en-US" sz="4800" b="1" i="1" dirty="0" smtClean="0"/>
              <a:t>ichotomous Key </a:t>
            </a:r>
            <a:endParaRPr lang="en-US" sz="4800" b="1" i="1" dirty="0"/>
          </a:p>
        </p:txBody>
      </p:sp>
      <p:pic>
        <p:nvPicPr>
          <p:cNvPr id="6" name="Picture 1">
            <a:hlinkClick r:id="rId4" action="ppaction://hlinksldjump"/>
          </p:cNvPr>
          <p:cNvPicPr>
            <a:picLocks noChangeAspect="1" noChangeArrowheads="1"/>
          </p:cNvPicPr>
          <p:nvPr/>
        </p:nvPicPr>
        <p:blipFill>
          <a:blip r:embed="rId5" cstate="print"/>
          <a:srcRect/>
          <a:stretch>
            <a:fillRect/>
          </a:stretch>
        </p:blipFill>
        <p:spPr bwMode="auto">
          <a:xfrm>
            <a:off x="8458200" y="5486400"/>
            <a:ext cx="581026" cy="1181748"/>
          </a:xfrm>
          <a:prstGeom prst="rect">
            <a:avLst/>
          </a:prstGeom>
          <a:noFill/>
          <a:ln w="9525">
            <a:noFill/>
            <a:miter lim="800000"/>
            <a:headEnd/>
            <a:tailEnd/>
          </a:ln>
        </p:spPr>
      </p:pic>
      <p:sp>
        <p:nvSpPr>
          <p:cNvPr id="7" name="Rectangle 6"/>
          <p:cNvSpPr/>
          <p:nvPr/>
        </p:nvSpPr>
        <p:spPr>
          <a:xfrm>
            <a:off x="0" y="2438400"/>
            <a:ext cx="6781800" cy="1569660"/>
          </a:xfrm>
          <a:prstGeom prst="rect">
            <a:avLst/>
          </a:prstGeom>
          <a:solidFill>
            <a:schemeClr val="lt1">
              <a:alpha val="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en-US" sz="2400" b="1" cap="none" spc="0" dirty="0" smtClean="0">
                <a:ln w="18000">
                  <a:solidFill>
                    <a:schemeClr val="accent2">
                      <a:satMod val="140000"/>
                    </a:schemeClr>
                  </a:solidFill>
                  <a:prstDash val="solid"/>
                  <a:miter lim="800000"/>
                </a:ln>
                <a:noFill/>
                <a:latin typeface="Arial Narrow" pitchFamily="34" charset="0"/>
              </a:rPr>
              <a:t>Warm Up Copy all 3-7-13   </a:t>
            </a:r>
          </a:p>
          <a:p>
            <a:r>
              <a:rPr lang="en-US" sz="2400" b="1" cap="none" spc="0" dirty="0" smtClean="0">
                <a:ln w="18000">
                  <a:solidFill>
                    <a:schemeClr val="accent2">
                      <a:satMod val="140000"/>
                    </a:schemeClr>
                  </a:solidFill>
                  <a:prstDash val="solid"/>
                  <a:miter lim="800000"/>
                </a:ln>
                <a:noFill/>
                <a:latin typeface="Arial Narrow" pitchFamily="34" charset="0"/>
              </a:rPr>
              <a:t>1. Copy all notes , show teacher.</a:t>
            </a:r>
          </a:p>
          <a:p>
            <a:r>
              <a:rPr lang="en-US" sz="2400" b="1" cap="none" spc="0" dirty="0" smtClean="0">
                <a:ln w="18000">
                  <a:solidFill>
                    <a:schemeClr val="accent2">
                      <a:satMod val="140000"/>
                    </a:schemeClr>
                  </a:solidFill>
                  <a:prstDash val="solid"/>
                  <a:miter lim="800000"/>
                </a:ln>
                <a:noFill/>
                <a:latin typeface="Arial Narrow" pitchFamily="34" charset="0"/>
              </a:rPr>
              <a:t>2. Read and do questions on worksheet , show teacher. </a:t>
            </a:r>
          </a:p>
          <a:p>
            <a:r>
              <a:rPr lang="en-US" sz="2400" b="1" cap="none" spc="0" dirty="0" smtClean="0">
                <a:ln w="18000">
                  <a:solidFill>
                    <a:schemeClr val="accent2">
                      <a:satMod val="140000"/>
                    </a:schemeClr>
                  </a:solidFill>
                  <a:prstDash val="solid"/>
                  <a:miter lim="800000"/>
                </a:ln>
                <a:noFill/>
                <a:latin typeface="Arial Narrow" pitchFamily="34" charset="0"/>
              </a:rPr>
              <a:t>3. </a:t>
            </a:r>
            <a:r>
              <a:rPr lang="en-US" sz="2400" b="1" dirty="0" smtClean="0">
                <a:ln w="18000">
                  <a:solidFill>
                    <a:schemeClr val="accent2">
                      <a:satMod val="140000"/>
                    </a:schemeClr>
                  </a:solidFill>
                  <a:prstDash val="solid"/>
                  <a:miter lim="800000"/>
                </a:ln>
                <a:noFill/>
                <a:latin typeface="Arial Narrow" pitchFamily="34" charset="0"/>
              </a:rPr>
              <a:t>Read pages 23-30 in hard book.</a:t>
            </a:r>
            <a:endParaRPr lang="en-US" sz="2400" b="1" cap="none" spc="0" dirty="0">
              <a:ln w="18000">
                <a:solidFill>
                  <a:schemeClr val="accent2">
                    <a:satMod val="140000"/>
                  </a:schemeClr>
                </a:solidFill>
                <a:prstDash val="solid"/>
                <a:miter lim="800000"/>
              </a:ln>
              <a:no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1219200"/>
            <a:ext cx="5715000" cy="6186309"/>
          </a:xfrm>
          <a:prstGeom prst="rect">
            <a:avLst/>
          </a:prstGeom>
          <a:noFill/>
        </p:spPr>
        <p:txBody>
          <a:bodyPr wrap="square" rtlCol="0">
            <a:spAutoFit/>
          </a:bodyPr>
          <a:lstStyle/>
          <a:p>
            <a:endParaRPr lang="en-US" dirty="0"/>
          </a:p>
          <a:p>
            <a:r>
              <a:rPr lang="en-US" sz="2400" dirty="0"/>
              <a:t>A </a:t>
            </a:r>
            <a:r>
              <a:rPr lang="en-US" sz="2400" b="1" i="1" u="sng" dirty="0"/>
              <a:t>spring scale</a:t>
            </a:r>
            <a:r>
              <a:rPr lang="en-US" sz="2400" i="1" dirty="0"/>
              <a:t> </a:t>
            </a:r>
            <a:r>
              <a:rPr lang="en-US" sz="2400" dirty="0"/>
              <a:t>is used to measure the weight or the force on an object</a:t>
            </a:r>
            <a:r>
              <a:rPr lang="en-US" sz="2400" dirty="0" smtClean="0"/>
              <a:t>.</a:t>
            </a:r>
          </a:p>
          <a:p>
            <a:endParaRPr lang="en-US" sz="2400" dirty="0"/>
          </a:p>
          <a:p>
            <a:r>
              <a:rPr lang="en-US" sz="2400" dirty="0"/>
              <a:t>Some spring scales have a slider that moves in response to the weight/force of an object. </a:t>
            </a:r>
            <a:endParaRPr lang="en-US" sz="2400" dirty="0" smtClean="0"/>
          </a:p>
          <a:p>
            <a:endParaRPr lang="en-US" sz="2400" dirty="0"/>
          </a:p>
          <a:p>
            <a:r>
              <a:rPr lang="en-US" sz="2400" dirty="0" smtClean="0"/>
              <a:t>The</a:t>
            </a:r>
            <a:r>
              <a:rPr lang="en-US" sz="2400" b="1" dirty="0" smtClean="0"/>
              <a:t> </a:t>
            </a:r>
            <a:r>
              <a:rPr lang="en-US" sz="2400" dirty="0" smtClean="0"/>
              <a:t>measurement </a:t>
            </a:r>
            <a:r>
              <a:rPr lang="en-US" sz="2400" dirty="0"/>
              <a:t>is read on one of two scales located on either side of the slider.</a:t>
            </a:r>
          </a:p>
          <a:p>
            <a:pPr lvl="0"/>
            <a:r>
              <a:rPr lang="en-US" sz="2400" dirty="0"/>
              <a:t>Before an object is attached to the spring scale, make sure the marker is on the zero (0) by adjusting the slider or knob usually found on the top of the scale.</a:t>
            </a:r>
          </a:p>
          <a:p>
            <a:pPr lvl="0"/>
            <a:endParaRPr lang="en-US" sz="2400" dirty="0" smtClean="0"/>
          </a:p>
          <a:p>
            <a:pPr lvl="0"/>
            <a:r>
              <a:rPr lang="en-US" sz="2400" dirty="0" smtClean="0"/>
              <a:t>A </a:t>
            </a:r>
            <a:r>
              <a:rPr lang="en-US" sz="2400" dirty="0"/>
              <a:t>spring scale measures weight or force in newtons (N).</a:t>
            </a:r>
          </a:p>
          <a:p>
            <a:endParaRPr lang="en-US" dirty="0"/>
          </a:p>
        </p:txBody>
      </p:sp>
      <p:pic>
        <p:nvPicPr>
          <p:cNvPr id="31750" name="il_fi" descr="http://www.traderscity.com/board/userpix23/18636-spring-scale-2-5kg-stainless-steel-1.jpg"/>
          <p:cNvPicPr>
            <a:picLocks noChangeAspect="1" noChangeArrowheads="1"/>
          </p:cNvPicPr>
          <p:nvPr/>
        </p:nvPicPr>
        <p:blipFill>
          <a:blip r:embed="rId2" r:link="rId3" cstate="print"/>
          <a:srcRect l="36842" t="3600" r="29474" b="3600"/>
          <a:stretch>
            <a:fillRect/>
          </a:stretch>
        </p:blipFill>
        <p:spPr bwMode="auto">
          <a:xfrm>
            <a:off x="0" y="1143000"/>
            <a:ext cx="1219200" cy="5715000"/>
          </a:xfrm>
          <a:prstGeom prst="rect">
            <a:avLst/>
          </a:prstGeom>
          <a:noFill/>
          <a:ln w="9525">
            <a:noFill/>
            <a:miter lim="800000"/>
            <a:headEnd/>
            <a:tailEnd/>
          </a:ln>
        </p:spPr>
      </p:pic>
      <p:pic>
        <p:nvPicPr>
          <p:cNvPr id="31751" name="largeImage" descr="Economy Pull-Spring Scales">
            <a:hlinkClick r:id="rId4"/>
          </p:cNvPr>
          <p:cNvPicPr>
            <a:picLocks noChangeAspect="1" noChangeArrowheads="1"/>
          </p:cNvPicPr>
          <p:nvPr/>
        </p:nvPicPr>
        <p:blipFill>
          <a:blip r:embed="rId5" r:link="rId6" cstate="print"/>
          <a:srcRect l="32640" t="5376" r="32256" b="2689"/>
          <a:stretch>
            <a:fillRect/>
          </a:stretch>
        </p:blipFill>
        <p:spPr bwMode="auto">
          <a:xfrm>
            <a:off x="6858000" y="609600"/>
            <a:ext cx="1990804" cy="6019799"/>
          </a:xfrm>
          <a:prstGeom prst="rect">
            <a:avLst/>
          </a:prstGeom>
          <a:noFill/>
          <a:ln w="9525">
            <a:noFill/>
            <a:miter lim="800000"/>
            <a:headEnd/>
            <a:tailEnd/>
          </a:ln>
        </p:spPr>
      </p:pic>
      <p:sp>
        <p:nvSpPr>
          <p:cNvPr id="317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1754" name="Rectangle 10"/>
          <p:cNvSpPr>
            <a:spLocks noChangeArrowheads="1"/>
          </p:cNvSpPr>
          <p:nvPr/>
        </p:nvSpPr>
        <p:spPr bwMode="auto">
          <a:xfrm>
            <a:off x="152400" y="152400"/>
            <a:ext cx="6629400" cy="769441"/>
          </a:xfrm>
          <a:prstGeom prst="rect">
            <a:avLst/>
          </a:prstGeom>
          <a:noFill/>
          <a:ln w="9525">
            <a:solidFill>
              <a:schemeClr val="accent1"/>
            </a:solidFill>
            <a:miter lim="800000"/>
            <a:headEnd/>
            <a:tailEnd/>
          </a:ln>
          <a:effectLst>
            <a:innerShdw blurRad="63500" dist="50800" dir="189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normalizeH="0" baseline="0" dirty="0" smtClean="0">
                <a:ln w="10541" cmpd="sng">
                  <a:solidFill>
                    <a:schemeClr val="accent4">
                      <a:lumMod val="75000"/>
                    </a:schemeClr>
                  </a:solidFill>
                  <a:prstDash val="solid"/>
                </a:ln>
                <a:solidFill>
                  <a:schemeClr val="accent4">
                    <a:lumMod val="60000"/>
                    <a:lumOff val="40000"/>
                  </a:schemeClr>
                </a:solidFill>
                <a:latin typeface="Arial" pitchFamily="34" charset="0"/>
                <a:ea typeface="Times New Roman" pitchFamily="18" charset="0"/>
                <a:cs typeface="Arial" pitchFamily="34" charset="0"/>
              </a:rPr>
              <a:t>Scientific Instruments:</a:t>
            </a:r>
            <a:endParaRPr kumimoji="0" lang="en-US" sz="4400" b="1" i="0" u="none" strike="noStrike" normalizeH="0" baseline="0" dirty="0" smtClean="0">
              <a:ln w="10541" cmpd="sng">
                <a:solidFill>
                  <a:schemeClr val="accent4">
                    <a:lumMod val="75000"/>
                  </a:schemeClr>
                </a:solidFill>
                <a:prstDash val="solid"/>
              </a:ln>
              <a:solidFill>
                <a:schemeClr val="accent4">
                  <a:lumMod val="60000"/>
                  <a:lumOff val="40000"/>
                </a:schemeClr>
              </a:solidFill>
              <a:latin typeface="Arial" pitchFamily="34" charset="0"/>
              <a:cs typeface="Arial" pitchFamily="34" charset="0"/>
            </a:endParaRPr>
          </a:p>
        </p:txBody>
      </p:sp>
      <p:pic>
        <p:nvPicPr>
          <p:cNvPr id="7" name="Picture 1">
            <a:hlinkClick r:id="rId7" action="ppaction://hlinksldjump"/>
          </p:cNvPr>
          <p:cNvPicPr>
            <a:picLocks noChangeAspect="1" noChangeArrowheads="1"/>
          </p:cNvPicPr>
          <p:nvPr/>
        </p:nvPicPr>
        <p:blipFill>
          <a:blip r:embed="rId8" cstate="print"/>
          <a:srcRect/>
          <a:stretch>
            <a:fillRect/>
          </a:stretch>
        </p:blipFill>
        <p:spPr bwMode="auto">
          <a:xfrm>
            <a:off x="8305800" y="5410200"/>
            <a:ext cx="581026" cy="1181748"/>
          </a:xfrm>
          <a:prstGeom prst="rect">
            <a:avLst/>
          </a:prstGeom>
          <a:noFill/>
          <a:ln w="9525">
            <a:noFill/>
            <a:miter lim="800000"/>
            <a:headEnd/>
            <a:tailEnd/>
          </a:ln>
        </p:spPr>
      </p:pic>
      <p:sp>
        <p:nvSpPr>
          <p:cNvPr id="8" name="Rectangle 10"/>
          <p:cNvSpPr>
            <a:spLocks noChangeArrowheads="1"/>
          </p:cNvSpPr>
          <p:nvPr/>
        </p:nvSpPr>
        <p:spPr bwMode="auto">
          <a:xfrm>
            <a:off x="1676400" y="838200"/>
            <a:ext cx="35814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Spring Scale</a:t>
            </a:r>
            <a:endParaRPr kumimoji="0" lang="en-US" sz="4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826675"/>
            <a:ext cx="8305800" cy="2308324"/>
          </a:xfrm>
          <a:prstGeom prst="rect">
            <a:avLst/>
          </a:prstGeom>
          <a:noFill/>
        </p:spPr>
        <p:txBody>
          <a:bodyPr wrap="square" rtlCol="0">
            <a:spAutoFit/>
          </a:bodyPr>
          <a:lstStyle/>
          <a:p>
            <a:pPr lvl="0"/>
            <a:r>
              <a:rPr lang="en-US" b="1" u="sng" dirty="0" smtClean="0"/>
              <a:t>Science</a:t>
            </a:r>
            <a:r>
              <a:rPr lang="en-US" dirty="0" smtClean="0"/>
              <a:t> </a:t>
            </a:r>
            <a:r>
              <a:rPr lang="en-US" dirty="0"/>
              <a:t>is the process of learning about the natural world by asking questions and trying to find the answers to those questions. Scientific knowledge is used to develop and enhance science knowledge. </a:t>
            </a:r>
            <a:r>
              <a:rPr lang="en-US" b="1" u="sng" dirty="0" smtClean="0"/>
              <a:t>Technology</a:t>
            </a:r>
            <a:r>
              <a:rPr lang="en-US" dirty="0" smtClean="0"/>
              <a:t> applies scientific knowledge in order to develop a solution to a problem or create a product to help meet human needs.  Technology is usually developed because there is a need or a problem that needs to be solved. </a:t>
            </a:r>
          </a:p>
          <a:p>
            <a:pPr lvl="0"/>
            <a:endParaRPr lang="en-US" dirty="0"/>
          </a:p>
          <a:p>
            <a:endParaRPr lang="en-US" dirty="0"/>
          </a:p>
        </p:txBody>
      </p:sp>
      <p:sp>
        <p:nvSpPr>
          <p:cNvPr id="4" name="Rectangle 10"/>
          <p:cNvSpPr>
            <a:spLocks noChangeArrowheads="1"/>
          </p:cNvSpPr>
          <p:nvPr/>
        </p:nvSpPr>
        <p:spPr bwMode="auto">
          <a:xfrm>
            <a:off x="399802" y="0"/>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Technological Design</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7" name="Picture 6" descr="Nokia_Morph_270x423.jpg"/>
          <p:cNvPicPr>
            <a:picLocks noChangeAspect="1"/>
          </p:cNvPicPr>
          <p:nvPr/>
        </p:nvPicPr>
        <p:blipFill>
          <a:blip r:embed="rId2" cstate="print"/>
          <a:stretch>
            <a:fillRect/>
          </a:stretch>
        </p:blipFill>
        <p:spPr>
          <a:xfrm>
            <a:off x="0" y="838200"/>
            <a:ext cx="4038600" cy="4038600"/>
          </a:xfrm>
          <a:prstGeom prst="rect">
            <a:avLst/>
          </a:prstGeom>
        </p:spPr>
      </p:pic>
      <p:pic>
        <p:nvPicPr>
          <p:cNvPr id="8" name="Picture 7" descr="Nokia_Morph_bracelette_270x279.jpg"/>
          <p:cNvPicPr>
            <a:picLocks noChangeAspect="1"/>
          </p:cNvPicPr>
          <p:nvPr/>
        </p:nvPicPr>
        <p:blipFill>
          <a:blip r:embed="rId3" cstate="print"/>
          <a:stretch>
            <a:fillRect/>
          </a:stretch>
        </p:blipFill>
        <p:spPr>
          <a:xfrm>
            <a:off x="5105400" y="1143000"/>
            <a:ext cx="4419600" cy="5715000"/>
          </a:xfrm>
          <a:prstGeom prst="rect">
            <a:avLst/>
          </a:prstGeom>
        </p:spPr>
      </p:pic>
      <p:pic>
        <p:nvPicPr>
          <p:cNvPr id="6" name="Picture 1">
            <a:hlinkClick r:id="rId4" action="ppaction://hlinksldjump"/>
          </p:cNvPr>
          <p:cNvPicPr>
            <a:picLocks noChangeAspect="1" noChangeArrowheads="1"/>
          </p:cNvPicPr>
          <p:nvPr/>
        </p:nvPicPr>
        <p:blipFill>
          <a:blip r:embed="rId5"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763000" cy="6340197"/>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Steps in the technological design process include:</a:t>
            </a:r>
          </a:p>
          <a:p>
            <a:endParaRPr lang="en-US" dirty="0"/>
          </a:p>
          <a:p>
            <a:pPr lvl="0"/>
            <a:r>
              <a:rPr lang="en-US" b="1" u="sng" dirty="0" smtClean="0">
                <a:solidFill>
                  <a:srgbClr val="FF0000"/>
                </a:solidFill>
              </a:rPr>
              <a:t>Step 1:  Identifying </a:t>
            </a:r>
            <a:r>
              <a:rPr lang="en-US" b="1" u="sng" dirty="0">
                <a:solidFill>
                  <a:srgbClr val="FF0000"/>
                </a:solidFill>
              </a:rPr>
              <a:t>a problem or need</a:t>
            </a:r>
            <a:endParaRPr lang="en-US" dirty="0">
              <a:solidFill>
                <a:srgbClr val="FF0000"/>
              </a:solidFill>
            </a:endParaRPr>
          </a:p>
          <a:p>
            <a:pPr lvl="0"/>
            <a:r>
              <a:rPr lang="en-US" dirty="0"/>
              <a:t>Research and gather information on what is already known about the problem or need</a:t>
            </a:r>
          </a:p>
          <a:p>
            <a:pPr lvl="0"/>
            <a:r>
              <a:rPr lang="en-US" b="1" u="sng" dirty="0" smtClean="0">
                <a:solidFill>
                  <a:srgbClr val="FF0000"/>
                </a:solidFill>
              </a:rPr>
              <a:t>Step 2:  Designing </a:t>
            </a:r>
            <a:r>
              <a:rPr lang="en-US" b="1" u="sng" dirty="0">
                <a:solidFill>
                  <a:srgbClr val="FF0000"/>
                </a:solidFill>
              </a:rPr>
              <a:t>a solution or a product</a:t>
            </a:r>
            <a:endParaRPr lang="en-US" dirty="0">
              <a:solidFill>
                <a:srgbClr val="FF0000"/>
              </a:solidFill>
            </a:endParaRPr>
          </a:p>
          <a:p>
            <a:pPr lvl="0"/>
            <a:r>
              <a:rPr lang="en-US" dirty="0"/>
              <a:t>Generate ideas on possible solutions or products</a:t>
            </a:r>
          </a:p>
          <a:p>
            <a:pPr lvl="0"/>
            <a:r>
              <a:rPr lang="en-US" dirty="0"/>
              <a:t>Evaluate the factors that will limit or restrict the solution or product design</a:t>
            </a:r>
          </a:p>
          <a:p>
            <a:pPr lvl="0"/>
            <a:r>
              <a:rPr lang="en-US" dirty="0"/>
              <a:t>Determine the trade-offs of the solutions or products (what must be given up in order to create the solution or product)</a:t>
            </a:r>
          </a:p>
          <a:p>
            <a:pPr lvl="0"/>
            <a:r>
              <a:rPr lang="en-US" b="1" u="sng" dirty="0" smtClean="0">
                <a:solidFill>
                  <a:srgbClr val="FF0000"/>
                </a:solidFill>
              </a:rPr>
              <a:t>Step 3:  Implementing </a:t>
            </a:r>
            <a:r>
              <a:rPr lang="en-US" b="1" u="sng" dirty="0">
                <a:solidFill>
                  <a:srgbClr val="FF0000"/>
                </a:solidFill>
              </a:rPr>
              <a:t>the design</a:t>
            </a:r>
            <a:endParaRPr lang="en-US" dirty="0">
              <a:solidFill>
                <a:srgbClr val="FF0000"/>
              </a:solidFill>
            </a:endParaRPr>
          </a:p>
          <a:p>
            <a:pPr lvl="0"/>
            <a:r>
              <a:rPr lang="en-US" dirty="0"/>
              <a:t>Build and test the solution or product</a:t>
            </a:r>
          </a:p>
          <a:p>
            <a:pPr lvl="0"/>
            <a:r>
              <a:rPr lang="en-US" dirty="0"/>
              <a:t>Identify any problems with the solution or product</a:t>
            </a:r>
          </a:p>
          <a:p>
            <a:pPr lvl="0"/>
            <a:r>
              <a:rPr lang="en-US" dirty="0"/>
              <a:t>If necessary, redesign the solution or product to eliminate any problems in the design</a:t>
            </a:r>
          </a:p>
          <a:p>
            <a:pPr lvl="0"/>
            <a:r>
              <a:rPr lang="en-US" b="1" u="sng" dirty="0" smtClean="0">
                <a:solidFill>
                  <a:srgbClr val="FF0000"/>
                </a:solidFill>
              </a:rPr>
              <a:t>Step 4:  Evaluating </a:t>
            </a:r>
            <a:r>
              <a:rPr lang="en-US" b="1" u="sng" dirty="0">
                <a:solidFill>
                  <a:srgbClr val="FF0000"/>
                </a:solidFill>
              </a:rPr>
              <a:t>the solution or the product</a:t>
            </a:r>
            <a:endParaRPr lang="en-US" dirty="0">
              <a:solidFill>
                <a:srgbClr val="FF0000"/>
              </a:solidFill>
            </a:endParaRPr>
          </a:p>
          <a:p>
            <a:pPr lvl="0"/>
            <a:r>
              <a:rPr lang="en-US" dirty="0"/>
              <a:t>Determine if the solution or product solved the problem</a:t>
            </a:r>
          </a:p>
          <a:p>
            <a:pPr lvl="0"/>
            <a:r>
              <a:rPr lang="en-US" dirty="0"/>
              <a:t>Identify the pros and cons of the solution or product</a:t>
            </a:r>
          </a:p>
          <a:p>
            <a:pPr lvl="0"/>
            <a:endParaRPr lang="en-US" dirty="0" smtClean="0"/>
          </a:p>
          <a:p>
            <a:pPr lvl="0"/>
            <a:r>
              <a:rPr lang="en-US" dirty="0" smtClean="0"/>
              <a:t>The </a:t>
            </a:r>
            <a:r>
              <a:rPr lang="en-US" dirty="0"/>
              <a:t>steps of the design can be communicated using descriptions, models, and drawings.</a:t>
            </a:r>
          </a:p>
          <a:p>
            <a:pPr lvl="0"/>
            <a:endParaRPr lang="en-US" dirty="0" smtClean="0"/>
          </a:p>
          <a:p>
            <a:pPr lvl="0"/>
            <a:r>
              <a:rPr lang="en-US" dirty="0" smtClean="0"/>
              <a:t>A </a:t>
            </a:r>
            <a:r>
              <a:rPr lang="en-US" b="1" i="1" u="sng" dirty="0"/>
              <a:t>scientific model</a:t>
            </a:r>
            <a:r>
              <a:rPr lang="en-US" b="1" i="1" dirty="0"/>
              <a:t> </a:t>
            </a:r>
            <a:r>
              <a:rPr lang="en-US" dirty="0"/>
              <a:t>is an idea that allows us to create explanations of how the </a:t>
            </a:r>
            <a:endParaRPr lang="en-US" dirty="0" smtClean="0"/>
          </a:p>
          <a:p>
            <a:pPr lvl="0"/>
            <a:r>
              <a:rPr lang="en-US" dirty="0" smtClean="0"/>
              <a:t>something </a:t>
            </a:r>
            <a:r>
              <a:rPr lang="en-US" dirty="0"/>
              <a:t>may work.  Models can be physical or mental.</a:t>
            </a:r>
          </a:p>
          <a:p>
            <a:endParaRPr lang="en-US" dirty="0"/>
          </a:p>
        </p:txBody>
      </p:sp>
      <p:pic>
        <p:nvPicPr>
          <p:cNvPr id="4"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534400" cy="5909310"/>
          </a:xfrm>
          <a:prstGeom prst="rect">
            <a:avLst/>
          </a:prstGeom>
          <a:noFill/>
        </p:spPr>
        <p:txBody>
          <a:bodyPr wrap="square" rtlCol="0">
            <a:spAutoFit/>
          </a:bodyPr>
          <a:lstStyle/>
          <a:p>
            <a:pPr lvl="0"/>
            <a:r>
              <a:rPr lang="en-US" dirty="0" smtClean="0"/>
              <a:t>In </a:t>
            </a:r>
            <a:r>
              <a:rPr lang="en-US" dirty="0"/>
              <a:t>a </a:t>
            </a:r>
            <a:r>
              <a:rPr lang="en-US" i="1" u="sng" dirty="0"/>
              <a:t>controlled scientific investigation</a:t>
            </a:r>
            <a:r>
              <a:rPr lang="en-US" i="1" dirty="0"/>
              <a:t> </a:t>
            </a:r>
            <a:r>
              <a:rPr lang="en-US" dirty="0"/>
              <a:t>some or all of the following steps should be included</a:t>
            </a:r>
            <a:r>
              <a:rPr lang="en-US" dirty="0" smtClean="0"/>
              <a:t>:</a:t>
            </a:r>
          </a:p>
          <a:p>
            <a:pPr lvl="0"/>
            <a:endParaRPr lang="en-US" dirty="0"/>
          </a:p>
          <a:p>
            <a:pPr lvl="0"/>
            <a:r>
              <a:rPr lang="en-US" dirty="0" smtClean="0"/>
              <a:t>1.  Identify </a:t>
            </a:r>
            <a:r>
              <a:rPr lang="en-US" dirty="0"/>
              <a:t>a testable question (tests one variable) that can be </a:t>
            </a:r>
            <a:r>
              <a:rPr lang="en-US" dirty="0" smtClean="0"/>
              <a:t>investigated.</a:t>
            </a:r>
            <a:endParaRPr lang="en-US" dirty="0"/>
          </a:p>
          <a:p>
            <a:pPr lvl="0"/>
            <a:r>
              <a:rPr lang="en-US" dirty="0" smtClean="0"/>
              <a:t>2.  Research </a:t>
            </a:r>
            <a:r>
              <a:rPr lang="en-US" dirty="0"/>
              <a:t>information about the </a:t>
            </a:r>
            <a:r>
              <a:rPr lang="en-US" dirty="0" smtClean="0"/>
              <a:t>topic.</a:t>
            </a:r>
            <a:endParaRPr lang="en-US" dirty="0"/>
          </a:p>
          <a:p>
            <a:pPr lvl="0"/>
            <a:r>
              <a:rPr lang="en-US" dirty="0" smtClean="0"/>
              <a:t>3.  State </a:t>
            </a:r>
            <a:r>
              <a:rPr lang="en-US" dirty="0"/>
              <a:t>the hypothesis as a predicted answer to the question, what may be the possible outcome of the </a:t>
            </a:r>
            <a:r>
              <a:rPr lang="en-US" dirty="0" smtClean="0"/>
              <a:t>investigation.</a:t>
            </a:r>
            <a:endParaRPr lang="en-US" dirty="0"/>
          </a:p>
          <a:p>
            <a:pPr lvl="0"/>
            <a:r>
              <a:rPr lang="en-US" dirty="0" smtClean="0"/>
              <a:t>4.  Design </a:t>
            </a:r>
            <a:r>
              <a:rPr lang="en-US" dirty="0"/>
              <a:t>an experiment to test the hypothesis, controlling all variables except the independent (manipulated) </a:t>
            </a:r>
            <a:r>
              <a:rPr lang="en-US" dirty="0" smtClean="0"/>
              <a:t>variable.</a:t>
            </a:r>
            <a:endParaRPr lang="en-US" dirty="0"/>
          </a:p>
          <a:p>
            <a:pPr lvl="0"/>
            <a:r>
              <a:rPr lang="en-US" dirty="0" smtClean="0"/>
              <a:t>5.  Plan </a:t>
            </a:r>
            <a:r>
              <a:rPr lang="en-US" dirty="0"/>
              <a:t>for independent (manipulated) and dependent (responding) </a:t>
            </a:r>
            <a:r>
              <a:rPr lang="en-US" dirty="0" smtClean="0"/>
              <a:t>variables.</a:t>
            </a:r>
            <a:endParaRPr lang="en-US" dirty="0"/>
          </a:p>
          <a:p>
            <a:pPr lvl="0"/>
            <a:r>
              <a:rPr lang="en-US" dirty="0" smtClean="0"/>
              <a:t>6.  Plan </a:t>
            </a:r>
            <a:r>
              <a:rPr lang="en-US" dirty="0"/>
              <a:t>for factors that should be held constant (controlled variables</a:t>
            </a:r>
            <a:r>
              <a:rPr lang="en-US" dirty="0" smtClean="0"/>
              <a:t>).</a:t>
            </a:r>
            <a:endParaRPr lang="en-US" dirty="0"/>
          </a:p>
          <a:p>
            <a:pPr lvl="0"/>
            <a:r>
              <a:rPr lang="en-US" dirty="0" smtClean="0"/>
              <a:t>7.  List </a:t>
            </a:r>
            <a:r>
              <a:rPr lang="en-US" dirty="0"/>
              <a:t>the materials needed to conduct the </a:t>
            </a:r>
            <a:r>
              <a:rPr lang="en-US" dirty="0" smtClean="0"/>
              <a:t>experiment.</a:t>
            </a:r>
            <a:endParaRPr lang="en-US" dirty="0"/>
          </a:p>
          <a:p>
            <a:pPr lvl="0"/>
            <a:r>
              <a:rPr lang="en-US" dirty="0" smtClean="0"/>
              <a:t>8.  List </a:t>
            </a:r>
            <a:r>
              <a:rPr lang="en-US" dirty="0"/>
              <a:t>the procedures to be </a:t>
            </a:r>
            <a:r>
              <a:rPr lang="en-US" dirty="0" smtClean="0"/>
              <a:t>followed.</a:t>
            </a:r>
            <a:endParaRPr lang="en-US" dirty="0"/>
          </a:p>
          <a:p>
            <a:pPr lvl="0"/>
            <a:r>
              <a:rPr lang="en-US" dirty="0" smtClean="0"/>
              <a:t>9.  Plan </a:t>
            </a:r>
            <a:r>
              <a:rPr lang="en-US" dirty="0"/>
              <a:t>for recording, organizing and analyzing </a:t>
            </a:r>
            <a:r>
              <a:rPr lang="en-US" dirty="0" smtClean="0"/>
              <a:t>data.</a:t>
            </a:r>
            <a:endParaRPr lang="en-US" dirty="0"/>
          </a:p>
          <a:p>
            <a:pPr lvl="0"/>
            <a:r>
              <a:rPr lang="en-US" dirty="0" smtClean="0"/>
              <a:t>10.  Conduct </a:t>
            </a:r>
            <a:r>
              <a:rPr lang="en-US" dirty="0"/>
              <a:t>the experiment and record data (observations) in tables, graphs, or </a:t>
            </a:r>
            <a:r>
              <a:rPr lang="en-US" dirty="0" smtClean="0"/>
              <a:t>charts.</a:t>
            </a:r>
            <a:endParaRPr lang="en-US" dirty="0"/>
          </a:p>
          <a:p>
            <a:pPr lvl="0"/>
            <a:r>
              <a:rPr lang="en-US" dirty="0" smtClean="0"/>
              <a:t>11.  Analyze </a:t>
            </a:r>
            <a:r>
              <a:rPr lang="en-US" dirty="0"/>
              <a:t>the data in the tables, graphs, or charts to figure out what the </a:t>
            </a:r>
            <a:r>
              <a:rPr lang="en-US" dirty="0" smtClean="0"/>
              <a:t>data</a:t>
            </a:r>
            <a:r>
              <a:rPr lang="en-US" dirty="0"/>
              <a:t> means (describe the relationship between the variables</a:t>
            </a:r>
            <a:r>
              <a:rPr lang="en-US" dirty="0" smtClean="0"/>
              <a:t>).</a:t>
            </a:r>
            <a:endParaRPr lang="en-US" dirty="0"/>
          </a:p>
          <a:p>
            <a:pPr marL="342900" lvl="0" indent="-342900">
              <a:buAutoNum type="arabicPeriod" startAt="12"/>
            </a:pPr>
            <a:r>
              <a:rPr lang="en-US" dirty="0" smtClean="0"/>
              <a:t>Compare </a:t>
            </a:r>
            <a:r>
              <a:rPr lang="en-US" dirty="0"/>
              <a:t>the results to the hypothesis and write a conclusion that will support </a:t>
            </a:r>
            <a:endParaRPr lang="en-US" dirty="0" smtClean="0"/>
          </a:p>
          <a:p>
            <a:pPr marL="342900" lvl="0" indent="-342900"/>
            <a:r>
              <a:rPr lang="en-US" dirty="0" smtClean="0"/>
              <a:t>or </a:t>
            </a:r>
            <a:r>
              <a:rPr lang="en-US" dirty="0"/>
              <a:t>not support the hypothesis based on the recorded </a:t>
            </a:r>
            <a:r>
              <a:rPr lang="en-US" dirty="0" smtClean="0"/>
              <a:t>data.</a:t>
            </a:r>
            <a:endParaRPr lang="en-US" dirty="0"/>
          </a:p>
          <a:p>
            <a:pPr lvl="0"/>
            <a:r>
              <a:rPr lang="en-US" dirty="0" smtClean="0"/>
              <a:t>13.  Communicate </a:t>
            </a:r>
            <a:r>
              <a:rPr lang="en-US" dirty="0"/>
              <a:t>the results to </a:t>
            </a:r>
            <a:r>
              <a:rPr lang="en-US" dirty="0" smtClean="0"/>
              <a:t>others.</a:t>
            </a:r>
            <a:endParaRPr lang="en-US" dirty="0"/>
          </a:p>
          <a:p>
            <a:endParaRPr lang="en-US" dirty="0"/>
          </a:p>
        </p:txBody>
      </p:sp>
      <p:sp>
        <p:nvSpPr>
          <p:cNvPr id="3" name="Rectangle 10"/>
          <p:cNvSpPr>
            <a:spLocks noChangeArrowheads="1"/>
          </p:cNvSpPr>
          <p:nvPr/>
        </p:nvSpPr>
        <p:spPr bwMode="auto">
          <a:xfrm>
            <a:off x="399802" y="0"/>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Controlled Experiment</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4" name="Picture 1">
            <a:hlinkClick r:id="rId2" action="ppaction://hlinksldjump"/>
          </p:cNvPr>
          <p:cNvPicPr>
            <a:picLocks noChangeAspect="1" noChangeArrowheads="1"/>
          </p:cNvPicPr>
          <p:nvPr/>
        </p:nvPicPr>
        <p:blipFill>
          <a:blip r:embed="rId3"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pic>
        <p:nvPicPr>
          <p:cNvPr id="3" name="Picture 1">
            <a:hlinkClick r:id="rId3" action="ppaction://hlinksldjump"/>
          </p:cNvPr>
          <p:cNvPicPr>
            <a:picLocks noChangeAspect="1" noChangeArrowheads="1"/>
          </p:cNvPicPr>
          <p:nvPr/>
        </p:nvPicPr>
        <p:blipFill>
          <a:blip r:embed="rId4"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399802" y="0"/>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Lab Safety</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4" name="TextBox 3"/>
          <p:cNvSpPr txBox="1"/>
          <p:nvPr/>
        </p:nvSpPr>
        <p:spPr>
          <a:xfrm>
            <a:off x="304800" y="671691"/>
            <a:ext cx="8534400" cy="4524315"/>
          </a:xfrm>
          <a:prstGeom prst="rect">
            <a:avLst/>
          </a:prstGeom>
          <a:noFill/>
        </p:spPr>
        <p:txBody>
          <a:bodyPr wrap="square" rtlCol="0">
            <a:spAutoFit/>
          </a:bodyPr>
          <a:lstStyle/>
          <a:p>
            <a:pPr lvl="0"/>
            <a:endParaRPr lang="en-US" dirty="0" smtClean="0"/>
          </a:p>
          <a:p>
            <a:pPr lvl="0"/>
            <a:r>
              <a:rPr lang="en-US" dirty="0" smtClean="0"/>
              <a:t>Care </a:t>
            </a:r>
            <a:r>
              <a:rPr lang="en-US" dirty="0"/>
              <a:t>should be taken when conducting a controlled scientific investigation to make sure that everyone stays safe</a:t>
            </a:r>
            <a:r>
              <a:rPr lang="en-US" dirty="0" smtClean="0"/>
              <a:t>.</a:t>
            </a:r>
          </a:p>
          <a:p>
            <a:pPr lvl="0"/>
            <a:endParaRPr lang="en-US" dirty="0"/>
          </a:p>
          <a:p>
            <a:pPr lvl="0"/>
            <a:r>
              <a:rPr lang="en-US" b="1" u="sng" dirty="0"/>
              <a:t>Safety procedures</a:t>
            </a:r>
            <a:r>
              <a:rPr lang="en-US" dirty="0"/>
              <a:t> to use when conducting science investigations must be</a:t>
            </a:r>
            <a:r>
              <a:rPr lang="en-US" dirty="0" smtClean="0"/>
              <a:t>:</a:t>
            </a:r>
          </a:p>
          <a:p>
            <a:pPr lvl="0"/>
            <a:endParaRPr lang="en-US" dirty="0"/>
          </a:p>
          <a:p>
            <a:pPr lvl="0"/>
            <a:endParaRPr lang="en-US" dirty="0" smtClean="0"/>
          </a:p>
          <a:p>
            <a:pPr lvl="0"/>
            <a:endParaRPr lang="en-US" dirty="0"/>
          </a:p>
          <a:p>
            <a:pPr lvl="0"/>
            <a:r>
              <a:rPr lang="en-US" dirty="0" smtClean="0"/>
              <a:t>Always </a:t>
            </a:r>
            <a:r>
              <a:rPr lang="en-US" dirty="0"/>
              <a:t>wear appropriate safety equipment such as goggles or an apron when conducting an investigation</a:t>
            </a:r>
            <a:r>
              <a:rPr lang="en-US" dirty="0" smtClean="0"/>
              <a:t>.</a:t>
            </a:r>
          </a:p>
          <a:p>
            <a:pPr lvl="0"/>
            <a:endParaRPr lang="en-US" dirty="0"/>
          </a:p>
          <a:p>
            <a:pPr lvl="0"/>
            <a:endParaRPr lang="en-US" dirty="0" smtClean="0"/>
          </a:p>
          <a:p>
            <a:pPr lvl="0"/>
            <a:endParaRPr lang="en-US" dirty="0"/>
          </a:p>
          <a:p>
            <a:pPr lvl="0"/>
            <a:endParaRPr lang="en-US" dirty="0" smtClean="0"/>
          </a:p>
          <a:p>
            <a:pPr lvl="0"/>
            <a:endParaRPr lang="en-US" dirty="0" smtClean="0"/>
          </a:p>
          <a:p>
            <a:pPr lvl="0"/>
            <a:endParaRPr lang="en-US" dirty="0"/>
          </a:p>
        </p:txBody>
      </p:sp>
      <p:pic>
        <p:nvPicPr>
          <p:cNvPr id="47106" name="Picture 2"/>
          <p:cNvPicPr>
            <a:picLocks noChangeAspect="1" noChangeArrowheads="1"/>
          </p:cNvPicPr>
          <p:nvPr/>
        </p:nvPicPr>
        <p:blipFill>
          <a:blip r:embed="rId3" cstate="print"/>
          <a:srcRect/>
          <a:stretch>
            <a:fillRect/>
          </a:stretch>
        </p:blipFill>
        <p:spPr bwMode="auto">
          <a:xfrm>
            <a:off x="4495800" y="4038600"/>
            <a:ext cx="3505200" cy="2266376"/>
          </a:xfrm>
          <a:prstGeom prst="rect">
            <a:avLst/>
          </a:prstGeom>
          <a:noFill/>
          <a:ln w="9525">
            <a:noFill/>
            <a:miter lim="800000"/>
            <a:headEnd/>
            <a:tailEnd/>
          </a:ln>
        </p:spPr>
      </p:pic>
      <p:graphicFrame>
        <p:nvGraphicFramePr>
          <p:cNvPr id="47107" name="Object 3"/>
          <p:cNvGraphicFramePr>
            <a:graphicFrameLocks noChangeAspect="1"/>
          </p:cNvGraphicFramePr>
          <p:nvPr/>
        </p:nvGraphicFramePr>
        <p:xfrm>
          <a:off x="0" y="3581400"/>
          <a:ext cx="1984230" cy="1905000"/>
        </p:xfrm>
        <a:graphic>
          <a:graphicData uri="http://schemas.openxmlformats.org/presentationml/2006/ole">
            <p:oleObj spid="_x0000_s47107" name="CorelPhotoPaint.Image.8" r:id="rId4" imgW="1816458" imgH="1743017" progId="">
              <p:embed/>
            </p:oleObj>
          </a:graphicData>
        </a:graphic>
      </p:graphicFrame>
      <p:sp>
        <p:nvSpPr>
          <p:cNvPr id="7" name="Rectangle 20"/>
          <p:cNvSpPr>
            <a:spLocks noChangeArrowheads="1"/>
          </p:cNvSpPr>
          <p:nvPr/>
        </p:nvSpPr>
        <p:spPr bwMode="auto">
          <a:xfrm>
            <a:off x="3200400" y="2286000"/>
            <a:ext cx="2336281"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a:t>Eye Protection</a:t>
            </a:r>
          </a:p>
        </p:txBody>
      </p:sp>
      <p:pic>
        <p:nvPicPr>
          <p:cNvPr id="8" name="Picture 1">
            <a:hlinkClick r:id="rId5" action="ppaction://hlinksldjump"/>
          </p:cNvPr>
          <p:cNvPicPr>
            <a:picLocks noChangeAspect="1" noChangeArrowheads="1"/>
          </p:cNvPicPr>
          <p:nvPr/>
        </p:nvPicPr>
        <p:blipFill>
          <a:blip r:embed="rId6" cstate="print"/>
          <a:srcRect/>
          <a:stretch>
            <a:fillRect/>
          </a:stretch>
        </p:blipFill>
        <p:spPr bwMode="auto">
          <a:xfrm>
            <a:off x="8305800" y="5410200"/>
            <a:ext cx="581026" cy="1181748"/>
          </a:xfrm>
          <a:prstGeom prst="rect">
            <a:avLst/>
          </a:prstGeom>
          <a:noFill/>
          <a:ln w="9525">
            <a:noFill/>
            <a:miter lim="800000"/>
            <a:headEnd/>
            <a:tailEnd/>
          </a:ln>
        </p:spPr>
      </p:pic>
      <p:pic>
        <p:nvPicPr>
          <p:cNvPr id="47108" name="Picture 4"/>
          <p:cNvPicPr>
            <a:picLocks noChangeAspect="1" noChangeArrowheads="1"/>
          </p:cNvPicPr>
          <p:nvPr/>
        </p:nvPicPr>
        <p:blipFill>
          <a:blip r:embed="rId7" cstate="print"/>
          <a:srcRect/>
          <a:stretch>
            <a:fillRect/>
          </a:stretch>
        </p:blipFill>
        <p:spPr bwMode="auto">
          <a:xfrm>
            <a:off x="7701435" y="3276600"/>
            <a:ext cx="1442565" cy="1524000"/>
          </a:xfrm>
          <a:prstGeom prst="rect">
            <a:avLst/>
          </a:prstGeom>
          <a:noFill/>
          <a:ln w="9525">
            <a:noFill/>
            <a:miter lim="800000"/>
            <a:headEnd/>
            <a:tailEnd/>
          </a:ln>
        </p:spPr>
      </p:pic>
      <p:pic>
        <p:nvPicPr>
          <p:cNvPr id="47110" name="Picture 6" descr="Use this sign to indicate the location of an eyewash station."/>
          <p:cNvPicPr>
            <a:picLocks noChangeAspect="1" noChangeArrowheads="1"/>
          </p:cNvPicPr>
          <p:nvPr/>
        </p:nvPicPr>
        <p:blipFill>
          <a:blip r:embed="rId8" cstate="print"/>
          <a:srcRect/>
          <a:stretch>
            <a:fillRect/>
          </a:stretch>
        </p:blipFill>
        <p:spPr bwMode="auto">
          <a:xfrm>
            <a:off x="7696200" y="1752600"/>
            <a:ext cx="1143000" cy="1143001"/>
          </a:xfrm>
          <a:prstGeom prst="rect">
            <a:avLst/>
          </a:prstGeom>
          <a:noFill/>
        </p:spPr>
      </p:pic>
      <p:pic>
        <p:nvPicPr>
          <p:cNvPr id="10" name="Picture 11" descr="http://www.mhd.miun.se/~stok/ghetto-gps/">
            <a:hlinkClick r:id="rId9"/>
          </p:cNvPr>
          <p:cNvPicPr>
            <a:picLocks noChangeAspect="1" noChangeArrowheads="1"/>
          </p:cNvPicPr>
          <p:nvPr/>
        </p:nvPicPr>
        <p:blipFill>
          <a:blip r:embed="rId10" cstate="print"/>
          <a:srcRect/>
          <a:stretch>
            <a:fillRect/>
          </a:stretch>
        </p:blipFill>
        <p:spPr bwMode="auto">
          <a:xfrm>
            <a:off x="2133600" y="3657600"/>
            <a:ext cx="2133600" cy="2694354"/>
          </a:xfrm>
          <a:prstGeom prst="rect">
            <a:avLst/>
          </a:prstGeom>
          <a:noFill/>
        </p:spPr>
      </p:pic>
      <p:pic>
        <p:nvPicPr>
          <p:cNvPr id="11" name="Picture 3" descr="C:\WINDOWS\TEMP\auto0.bmp"/>
          <p:cNvPicPr>
            <a:picLocks noChangeAspect="1" noChangeArrowheads="1"/>
          </p:cNvPicPr>
          <p:nvPr/>
        </p:nvPicPr>
        <p:blipFill>
          <a:blip r:embed="rId11" cstate="print"/>
          <a:srcRect l="54442" t="62575" r="30521" b="28712"/>
          <a:stretch>
            <a:fillRect/>
          </a:stretch>
        </p:blipFill>
        <p:spPr>
          <a:xfrm>
            <a:off x="533400" y="2133600"/>
            <a:ext cx="1433513" cy="838200"/>
          </a:xfrm>
          <a:prstGeom prst="rect">
            <a:avLst/>
          </a:prstGeo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04800"/>
            <a:ext cx="5257800" cy="6186309"/>
          </a:xfrm>
          <a:prstGeom prst="rect">
            <a:avLst/>
          </a:prstGeom>
          <a:noFill/>
        </p:spPr>
        <p:txBody>
          <a:bodyPr wrap="square" rtlCol="0">
            <a:spAutoFit/>
          </a:bodyPr>
          <a:lstStyle/>
          <a:p>
            <a:pPr lvl="0"/>
            <a:r>
              <a:rPr lang="en-US" dirty="0" smtClean="0"/>
              <a:t>Be </a:t>
            </a:r>
            <a:r>
              <a:rPr lang="en-US" dirty="0"/>
              <a:t>careful with sharp objects and glass.  Only the teacher should clean up broken glass. </a:t>
            </a:r>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r>
              <a:rPr lang="en-US" dirty="0" smtClean="0"/>
              <a:t>Do </a:t>
            </a:r>
            <a:r>
              <a:rPr lang="en-US" dirty="0"/>
              <a:t>not put anything in </a:t>
            </a:r>
            <a:r>
              <a:rPr lang="en-US" dirty="0" smtClean="0"/>
              <a:t>mouth or smell </a:t>
            </a:r>
            <a:r>
              <a:rPr lang="en-US" dirty="0"/>
              <a:t>unless instructed by the teacher</a:t>
            </a:r>
            <a:r>
              <a:rPr lang="en-US" dirty="0" smtClean="0"/>
              <a:t>.</a:t>
            </a:r>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a:p>
          <a:p>
            <a:r>
              <a:rPr lang="en-US" dirty="0"/>
              <a:t> </a:t>
            </a:r>
          </a:p>
          <a:p>
            <a:endParaRPr lang="en-US" dirty="0"/>
          </a:p>
        </p:txBody>
      </p:sp>
      <p:sp>
        <p:nvSpPr>
          <p:cNvPr id="5" name="Rectangle 20"/>
          <p:cNvSpPr>
            <a:spLocks noChangeArrowheads="1"/>
          </p:cNvSpPr>
          <p:nvPr/>
        </p:nvSpPr>
        <p:spPr bwMode="auto">
          <a:xfrm>
            <a:off x="228600" y="304800"/>
            <a:ext cx="2252540"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Sharp Objects</a:t>
            </a:r>
            <a:endParaRPr lang="en-US" sz="2800" b="1" dirty="0"/>
          </a:p>
        </p:txBody>
      </p:sp>
      <p:sp>
        <p:nvSpPr>
          <p:cNvPr id="6" name="Rectangle 20"/>
          <p:cNvSpPr>
            <a:spLocks noChangeArrowheads="1"/>
          </p:cNvSpPr>
          <p:nvPr/>
        </p:nvSpPr>
        <p:spPr bwMode="auto">
          <a:xfrm>
            <a:off x="152400" y="3048000"/>
            <a:ext cx="2552365"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Chemical Safety</a:t>
            </a:r>
            <a:endParaRPr lang="en-US" sz="2800" b="1" dirty="0"/>
          </a:p>
        </p:txBody>
      </p:sp>
      <p:graphicFrame>
        <p:nvGraphicFramePr>
          <p:cNvPr id="46083" name="Object 3"/>
          <p:cNvGraphicFramePr>
            <a:graphicFrameLocks noChangeAspect="1"/>
          </p:cNvGraphicFramePr>
          <p:nvPr/>
        </p:nvGraphicFramePr>
        <p:xfrm>
          <a:off x="533400" y="914400"/>
          <a:ext cx="1981200" cy="1917413"/>
        </p:xfrm>
        <a:graphic>
          <a:graphicData uri="http://schemas.openxmlformats.org/presentationml/2006/ole">
            <p:oleObj spid="_x0000_s46083" name="CorelPhotoPaint.Image.8" r:id="rId3" imgW="1944463" imgH="1877413" progId="">
              <p:embed/>
            </p:oleObj>
          </a:graphicData>
        </a:graphic>
      </p:graphicFrame>
      <p:graphicFrame>
        <p:nvGraphicFramePr>
          <p:cNvPr id="46084" name="Object 4"/>
          <p:cNvGraphicFramePr>
            <a:graphicFrameLocks noChangeAspect="1"/>
          </p:cNvGraphicFramePr>
          <p:nvPr/>
        </p:nvGraphicFramePr>
        <p:xfrm>
          <a:off x="39282" y="3810000"/>
          <a:ext cx="2094318" cy="2057400"/>
        </p:xfrm>
        <a:graphic>
          <a:graphicData uri="http://schemas.openxmlformats.org/presentationml/2006/ole">
            <p:oleObj spid="_x0000_s46084" name="CorelPhotoPaint.Image.8" r:id="rId4" imgW="1158144" imgH="1139665" progId="">
              <p:embed/>
            </p:oleObj>
          </a:graphicData>
        </a:graphic>
      </p:graphicFrame>
      <p:sp>
        <p:nvSpPr>
          <p:cNvPr id="46089" name="AutoShape 9"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5"/>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091" name="AutoShape 11"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5"/>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093" name="AutoShape 13"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6"/>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095" name="AutoShape 15"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6"/>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 name="Picture 21" descr="tt.bmp"/>
          <p:cNvPicPr>
            <a:picLocks noChangeAspect="1"/>
          </p:cNvPicPr>
          <p:nvPr/>
        </p:nvPicPr>
        <p:blipFill>
          <a:blip r:embed="rId7" cstate="print"/>
          <a:stretch>
            <a:fillRect/>
          </a:stretch>
        </p:blipFill>
        <p:spPr>
          <a:xfrm>
            <a:off x="2770962" y="1143000"/>
            <a:ext cx="2972314" cy="1752600"/>
          </a:xfrm>
          <a:prstGeom prst="rect">
            <a:avLst/>
          </a:prstGeom>
        </p:spPr>
      </p:pic>
      <p:pic>
        <p:nvPicPr>
          <p:cNvPr id="15" name="Picture 1">
            <a:hlinkClick r:id="rId8" action="ppaction://hlinksldjump"/>
          </p:cNvPr>
          <p:cNvPicPr>
            <a:picLocks noChangeAspect="1" noChangeArrowheads="1"/>
          </p:cNvPicPr>
          <p:nvPr/>
        </p:nvPicPr>
        <p:blipFill>
          <a:blip r:embed="rId9" cstate="print"/>
          <a:srcRect/>
          <a:stretch>
            <a:fillRect/>
          </a:stretch>
        </p:blipFill>
        <p:spPr bwMode="auto">
          <a:xfrm>
            <a:off x="8305800" y="5410200"/>
            <a:ext cx="581026" cy="1181748"/>
          </a:xfrm>
          <a:prstGeom prst="rect">
            <a:avLst/>
          </a:prstGeom>
          <a:noFill/>
          <a:ln w="9525">
            <a:noFill/>
            <a:miter lim="800000"/>
            <a:headEnd/>
            <a:tailEnd/>
          </a:ln>
        </p:spPr>
      </p:pic>
      <p:pic>
        <p:nvPicPr>
          <p:cNvPr id="46086" name="Picture 6"/>
          <p:cNvPicPr>
            <a:picLocks noChangeAspect="1" noChangeArrowheads="1"/>
          </p:cNvPicPr>
          <p:nvPr/>
        </p:nvPicPr>
        <p:blipFill>
          <a:blip r:embed="rId10" cstate="print"/>
          <a:srcRect/>
          <a:stretch>
            <a:fillRect/>
          </a:stretch>
        </p:blipFill>
        <p:spPr bwMode="auto">
          <a:xfrm>
            <a:off x="2362200" y="3962400"/>
            <a:ext cx="3200400" cy="2667000"/>
          </a:xfrm>
          <a:prstGeom prst="rect">
            <a:avLst/>
          </a:prstGeom>
          <a:noFill/>
          <a:ln w="9525">
            <a:noFill/>
            <a:miter lim="800000"/>
            <a:headEnd/>
            <a:tailEnd/>
          </a:ln>
        </p:spPr>
      </p:pic>
      <p:pic>
        <p:nvPicPr>
          <p:cNvPr id="18" name="Picture 7" descr="This is the hazard symbol for toxic substances."/>
          <p:cNvPicPr>
            <a:picLocks noChangeAspect="1" noChangeArrowheads="1"/>
          </p:cNvPicPr>
          <p:nvPr/>
        </p:nvPicPr>
        <p:blipFill>
          <a:blip r:embed="rId11" cstate="print"/>
          <a:srcRect/>
          <a:stretch>
            <a:fillRect/>
          </a:stretch>
        </p:blipFill>
        <p:spPr bwMode="auto">
          <a:xfrm>
            <a:off x="7467600" y="3429000"/>
            <a:ext cx="1371600" cy="1371601"/>
          </a:xfrm>
          <a:prstGeom prst="rect">
            <a:avLst/>
          </a:prstGeom>
          <a:noFill/>
        </p:spPr>
      </p:pic>
      <p:pic>
        <p:nvPicPr>
          <p:cNvPr id="21" name="Picture 83" descr="msds-11"/>
          <p:cNvPicPr>
            <a:picLocks noChangeAspect="1" noChangeArrowheads="1"/>
          </p:cNvPicPr>
          <p:nvPr/>
        </p:nvPicPr>
        <p:blipFill>
          <a:blip r:embed="rId12" cstate="print"/>
          <a:srcRect/>
          <a:stretch>
            <a:fillRect/>
          </a:stretch>
        </p:blipFill>
        <p:spPr bwMode="auto">
          <a:xfrm>
            <a:off x="5638800" y="4191000"/>
            <a:ext cx="1752600" cy="2344387"/>
          </a:xfrm>
          <a:prstGeom prst="rect">
            <a:avLst/>
          </a:prstGeom>
          <a:noFill/>
        </p:spPr>
      </p:pic>
      <p:pic>
        <p:nvPicPr>
          <p:cNvPr id="23" name="Picture 64" descr="scissors"/>
          <p:cNvPicPr>
            <a:picLocks noChangeAspect="1" noChangeArrowheads="1"/>
          </p:cNvPicPr>
          <p:nvPr/>
        </p:nvPicPr>
        <p:blipFill>
          <a:blip r:embed="rId13" cstate="print"/>
          <a:srcRect/>
          <a:stretch>
            <a:fillRect/>
          </a:stretch>
        </p:blipFill>
        <p:spPr bwMode="auto">
          <a:xfrm>
            <a:off x="6019800" y="1524000"/>
            <a:ext cx="2057400" cy="1547562"/>
          </a:xfrm>
          <a:prstGeom prst="rect">
            <a:avLst/>
          </a:prstGeom>
          <a:noFill/>
          <a:ln w="9525">
            <a:noFill/>
            <a:miter lim="800000"/>
            <a:headEnd/>
            <a:tailEnd/>
          </a:ln>
        </p:spPr>
      </p:pic>
      <p:pic>
        <p:nvPicPr>
          <p:cNvPr id="24" name="Picture 3" descr="C:\WINDOWS\TEMP\auto0.bmp"/>
          <p:cNvPicPr>
            <a:picLocks noChangeAspect="1" noChangeArrowheads="1"/>
          </p:cNvPicPr>
          <p:nvPr/>
        </p:nvPicPr>
        <p:blipFill>
          <a:blip r:embed="rId14" cstate="print"/>
          <a:srcRect l="6444" t="53069" r="79593" b="39011"/>
          <a:stretch>
            <a:fillRect/>
          </a:stretch>
        </p:blipFill>
        <p:spPr bwMode="auto">
          <a:xfrm>
            <a:off x="7483475" y="685800"/>
            <a:ext cx="1660525" cy="1277270"/>
          </a:xfrm>
          <a:prstGeom prst="rect">
            <a:avLst/>
          </a:prstGeom>
          <a:noFill/>
          <a:ln w="9525">
            <a:noFill/>
            <a:miter lim="800000"/>
            <a:headEnd/>
            <a:tailEnd/>
          </a:ln>
          <a:effectLst/>
        </p:spPr>
      </p:pic>
      <p:pic>
        <p:nvPicPr>
          <p:cNvPr id="25" name="Picture 3" descr="C:\WINDOWS\TEMP\auto0.bmp"/>
          <p:cNvPicPr>
            <a:picLocks noChangeAspect="1" noChangeArrowheads="1"/>
          </p:cNvPicPr>
          <p:nvPr/>
        </p:nvPicPr>
        <p:blipFill>
          <a:blip r:embed="rId14" cstate="print"/>
          <a:srcRect l="54442" t="73663" r="30521" b="18416"/>
          <a:stretch>
            <a:fillRect/>
          </a:stretch>
        </p:blipFill>
        <p:spPr>
          <a:xfrm>
            <a:off x="1295400" y="5638800"/>
            <a:ext cx="1081837" cy="772805"/>
          </a:xfrm>
          <a:prstGeom prst="rect">
            <a:avLst/>
          </a:prstGeom>
          <a:noFill/>
          <a:ln/>
        </p:spPr>
      </p:pic>
      <p:pic>
        <p:nvPicPr>
          <p:cNvPr id="26" name="Picture 3" descr="C:\WINDOWS\TEMP\auto0.bmp"/>
          <p:cNvPicPr>
            <a:picLocks noChangeAspect="1" noChangeArrowheads="1"/>
          </p:cNvPicPr>
          <p:nvPr/>
        </p:nvPicPr>
        <p:blipFill>
          <a:blip r:embed="rId14" cstate="print"/>
          <a:srcRect l="54442" t="84753" r="30521" b="6534"/>
          <a:stretch>
            <a:fillRect/>
          </a:stretch>
        </p:blipFill>
        <p:spPr>
          <a:xfrm>
            <a:off x="6096000" y="3429000"/>
            <a:ext cx="900113" cy="707158"/>
          </a:xfrm>
          <a:prstGeom prst="rect">
            <a:avLst/>
          </a:prstGeom>
          <a:noFill/>
          <a:ln/>
        </p:spPr>
      </p:pic>
      <p:pic>
        <p:nvPicPr>
          <p:cNvPr id="27" name="Picture 3" descr="C:\WINDOWS\TEMP\auto0.bmp"/>
          <p:cNvPicPr>
            <a:picLocks noChangeAspect="1" noChangeArrowheads="1"/>
          </p:cNvPicPr>
          <p:nvPr/>
        </p:nvPicPr>
        <p:blipFill>
          <a:blip r:embed="rId14" cstate="print"/>
          <a:srcRect l="6444" t="63367" r="79593" b="28712"/>
          <a:stretch>
            <a:fillRect/>
          </a:stretch>
        </p:blipFill>
        <p:spPr>
          <a:xfrm>
            <a:off x="1676400" y="3581400"/>
            <a:ext cx="1089708" cy="838200"/>
          </a:xfrm>
          <a:prstGeom prst="rect">
            <a:avLst/>
          </a:prstGeo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04800"/>
            <a:ext cx="5257800" cy="4247317"/>
          </a:xfrm>
          <a:prstGeom prst="rect">
            <a:avLst/>
          </a:prstGeom>
          <a:noFill/>
        </p:spPr>
        <p:txBody>
          <a:bodyPr wrap="square" rtlCol="0">
            <a:spAutoFit/>
          </a:bodyPr>
          <a:lstStyle/>
          <a:p>
            <a:pPr lvl="0"/>
            <a:r>
              <a:rPr lang="en-US" dirty="0" smtClean="0"/>
              <a:t>Do </a:t>
            </a:r>
            <a:r>
              <a:rPr lang="en-US" dirty="0"/>
              <a:t>not put anything in mouth unless instructed by the teacher</a:t>
            </a:r>
            <a:r>
              <a:rPr lang="en-US" dirty="0" smtClean="0"/>
              <a:t>.</a:t>
            </a:r>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smtClean="0"/>
          </a:p>
          <a:p>
            <a:pPr lvl="0"/>
            <a:r>
              <a:rPr lang="en-US" dirty="0" smtClean="0"/>
              <a:t>Follow </a:t>
            </a:r>
            <a:r>
              <a:rPr lang="en-US" dirty="0"/>
              <a:t>all directions for </a:t>
            </a:r>
            <a:endParaRPr lang="en-US" dirty="0" smtClean="0"/>
          </a:p>
          <a:p>
            <a:pPr lvl="0"/>
            <a:r>
              <a:rPr lang="en-US" dirty="0"/>
              <a:t>c</a:t>
            </a:r>
            <a:r>
              <a:rPr lang="en-US" dirty="0" smtClean="0"/>
              <a:t>ompleting the </a:t>
            </a:r>
            <a:r>
              <a:rPr lang="en-US" dirty="0"/>
              <a:t>science </a:t>
            </a:r>
            <a:endParaRPr lang="en-US" dirty="0" smtClean="0"/>
          </a:p>
          <a:p>
            <a:pPr lvl="0"/>
            <a:r>
              <a:rPr lang="en-US" dirty="0" smtClean="0"/>
              <a:t>investigation</a:t>
            </a:r>
            <a:r>
              <a:rPr lang="en-US" dirty="0"/>
              <a:t>. </a:t>
            </a:r>
            <a:endParaRPr lang="en-US" dirty="0" smtClean="0"/>
          </a:p>
          <a:p>
            <a:pPr lvl="0"/>
            <a:endParaRPr lang="en-US" dirty="0"/>
          </a:p>
          <a:p>
            <a:r>
              <a:rPr lang="en-US" dirty="0"/>
              <a:t> </a:t>
            </a:r>
          </a:p>
          <a:p>
            <a:endParaRPr lang="en-US" dirty="0"/>
          </a:p>
        </p:txBody>
      </p:sp>
      <p:sp>
        <p:nvSpPr>
          <p:cNvPr id="6" name="Rectangle 20"/>
          <p:cNvSpPr>
            <a:spLocks noChangeArrowheads="1"/>
          </p:cNvSpPr>
          <p:nvPr/>
        </p:nvSpPr>
        <p:spPr bwMode="auto">
          <a:xfrm>
            <a:off x="228600" y="381000"/>
            <a:ext cx="2544351"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Electrical Safety</a:t>
            </a:r>
            <a:endParaRPr lang="en-US" sz="2800" b="1" dirty="0"/>
          </a:p>
        </p:txBody>
      </p:sp>
      <p:sp>
        <p:nvSpPr>
          <p:cNvPr id="7" name="Rectangle 20"/>
          <p:cNvSpPr>
            <a:spLocks noChangeArrowheads="1"/>
          </p:cNvSpPr>
          <p:nvPr/>
        </p:nvSpPr>
        <p:spPr bwMode="auto">
          <a:xfrm>
            <a:off x="152400" y="2743200"/>
            <a:ext cx="2883033"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Follow Directions!</a:t>
            </a:r>
            <a:endParaRPr lang="en-US" sz="2800" b="1" dirty="0"/>
          </a:p>
        </p:txBody>
      </p:sp>
      <p:pic>
        <p:nvPicPr>
          <p:cNvPr id="46085" name="Picture 5" descr="C:\Users\mary\AppData\Local\Microsoft\Windows\Temporary Internet Files\Content.IE5\HZRGL9TJ\MM900234700[1].gif"/>
          <p:cNvPicPr>
            <a:picLocks noChangeAspect="1" noChangeArrowheads="1" noCrop="1"/>
          </p:cNvPicPr>
          <p:nvPr/>
        </p:nvPicPr>
        <p:blipFill>
          <a:blip r:embed="rId3" cstate="print"/>
          <a:srcRect/>
          <a:stretch>
            <a:fillRect/>
          </a:stretch>
        </p:blipFill>
        <p:spPr bwMode="auto">
          <a:xfrm>
            <a:off x="5257800" y="3200400"/>
            <a:ext cx="3136900" cy="2895600"/>
          </a:xfrm>
          <a:prstGeom prst="rect">
            <a:avLst/>
          </a:prstGeom>
          <a:noFill/>
        </p:spPr>
      </p:pic>
      <p:sp>
        <p:nvSpPr>
          <p:cNvPr id="46089" name="AutoShape 9"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4"/>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091" name="AutoShape 11"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4"/>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093" name="AutoShape 13"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5"/>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095" name="AutoShape 15" descr="data:image/jpg;base64,/9j/4AAQSkZJRgABAQAAAQABAAD/2wBDAAkGBwgHBgkIBwgKCgkLDRYPDQwMDRsUFRAWIB0iIiAdHx8kKDQsJCYxJx8fLT0tMTU3Ojo6Iys/RD84QzQ5Ojf/2wBDAQoKCg0MDRoPDxo3JR8lNzc3Nzc3Nzc3Nzc3Nzc3Nzc3Nzc3Nzc3Nzc3Nzc3Nzc3Nzc3Nzc3Nzc3Nzc3Nzc3Nzf/wAARCACUAPsDASIAAhEBAxEB/8QAGwABAAEFAQAAAAAAAAAAAAAAAAUBAgMEBgf/xABAEAACAQMDAgMGAwYEAwkAAAABAgMABBEFEiExQQYTURQiYXGBkTKhsQcVQoLB0SNicuEkUpIWJTM0RVODotL/xAAZAQEBAQEBAQAAAAAAAAAAAAAAAQIDBAX/xAAkEQADAAEFAAICAwEAAAAAAAAAAQIRAxIhMUEEURMiBTJxFP/aAAwDAQACEQMRAD8A9xpVCagLjxn4btrh4JtYtElQkMC+cEdeRxQHQUrnD448Mj/1q0/6j/apTStWsdWh8/TrqK4jHBKHp8x1FAb9KpketVzQClM0oBSlKAUpSgFKUoBSlKAUpSgFKUoBSlKAUpSgFKUoBSlKAUqmR61WgFKUoDnfHupHTPC95IjbJJAIUbOMFjjP2zXiRttHlR2ZmjYn3VLFsj6Dqa9I/bbceX4fsIlyDLdj8lJrxvexBGTUBkaOInYhYuzhVHbBrv8Awpqlv4MvLpp7xrnzY1BgwQQR0weh6kVxGhWrXuq2sSjIDlmz6DmpiW0v5NVE7xMI2kCSKYwSRt5YMM4HQc85r06GnNcM469OIbR7Db+KYpQrez+63TEymtxdfhIJ8iUY9Np/rXlSOdJCiXRLy5QlfLZHKoCTjGMHHXipe99gsDGFt9QmklBHkrIpxx05788euDXorR0UfNn5PyGuEd43iazjGZY7lP8A4if0qg8UaWThpnU/54mH9K4W0Fteae12J5VhhLiWKdg+do/504I4pYz2WpzxqN8MrJuWEFgSuMhidxGPiO/HXis/h0X6X/p+Vno9Bh8RaTMdqXsRPoTj9azjVtPLhFvIdzdBvGTXnh9hE3l298jyhiroZtxB9PnntUXq93HZa0g3qHjIbGzJHz4rS+JD6Zl/yOrH9pPYVlRvwup+Rq8MPUVxVjqc8sCXUalrdhkFYdxx8hXQWtw7Lnch4zjbjivLei5PoaXyFfhLZFMitRJy233VJbp2zWUTEdVxXLazvuRnpWDzhn8PPzp5qLjccZqYLkyM4BxnnGaxvdQRkCSaNCxwAzAZqB8UKzzWDnzPZAz+0Mjlfd28DisemfuW4Rri3ghkS3HLuNxXj1P61pTxk5PUw8HTq6sBtIPyq6tHSZVmsYJU/A67lx0wea3qyzquhSlKFFKZpmgFKoWA79Otal/qNpp0JnvbiOGJerOf09aA281bIQFyTgdSahhrU1y3/B2EzxEcSyMEHPfHXH2rV05bjVYPatQkJcSOnkL7qIVcqfmeO9VT9mHf0SsGq20117PEXZscNtO0/wA3SpAdK5xwW1G5sVAj2RRTxMDg53HOfhxXQo6soKsCPUcijWBLb7L6VSq1DZ5f+3E/936QvOPaH++w15LIu0jHQ17N+2S08/RdPmLbViuTuPplSP1ryie2iIWWKVXDDt1oVI3fBFwLbXN5AOYmAz24rrAdLS9SO2023iuI9rmWOIBm3k/xYzn61xGhqF1u3wMbg36V3Gn2hPiiEyZERhjy+OPdY/7V69DCnk8ny06lpHfXul6UdSt5bqKQ3F2wiQrK6jKqW6AjHAx9Kz63Y2ZtEnuJ7m2htveY28rIWXGMEjkjofmKiYdRe6ttCu52HmpcgSDHQkOh/M1sapeteaXrlq+weTHujCjkrtDfXoa873Z7Ok7duGiYh0u3SzFuhdhtIV5DvYZ5zk5qN0jQ7JNs63DXZjUwkyRxgBgeSNqgjmts6rtv7CH3PJuI3JbPQgKRj6ZqOstQ/dukXUpUOY751IPujDSAE/TdT9itR9Ftv4Wgj1IzyXjPJ5hkEaxovuk98DJ6AZ+HzrV1fwfZX2reeZEjZh/EG3M3bBDDpjp1qXZwPFCvx71gQD/pkU9P5q13vI71tLulBRTfFSpOcEB1/pXSb1F6c60tLPRsTaPNBosdnpkiWrx7QGjG3jI3YyDgnnnB6/WmhWGoWwlXULwXUbYMecFhycgkAAjGOwrea7E0t7aBSHiiU7uzbw39jWDTLuO30XS9+7/FSOIHGfeK9/tXPc32dPxynkjLe08Re3Bp7mEwbx7ixKF27ucnOfw9Pj1qQvLfUVvFaxFubZY8mOTILvnsw5Xis1sx/fN/lm2iKEgen481jvLtLiPSriB2EU1whznGQVPWpllUpFb329dOaS1gDXZUYikfgc4PI9Ov0rZso5mt09tRRL1Kp0U56VniuIpZpYkYeZER5i+mQCPyNXSTJHsUsAzcAeppkqnHJSaBJ42ikQGNlKlT0I9K15tKsplCPaxFcYwFAwPpW6DnpTIxUyy4l+GO3gS2hSGIbY0GFHwrKSB3rSutUsrWUQz3MaTEZEZPvEfLrVy3IZS8cT/Jht/WmGXKRlNzEpIL4+lXCeNujitWS9t41DTGNP8AVItYBq2mZGZlye+0n+lXbkzuRKbhjPatS/v4LJFaZmyxwqoMsx9AO9VintZwRFIj46gNz9qh/E9nayrA3tM1vexbntzA4DdOc542+ueKJc8kqqSyjMZ9UvmzGi2UWe43yf2H5muXurlRrt1p9/dAWDQF0eT3mdypQjuf4gfpUnZaVca0sMlzqN48ET+Z5sUhjWY9NqgAe4PXvXQafoen6fza2yK56u3vMfmTzW8qTipu+Wc/pl5M1rpjW9vfAoSlyhhZQw2YzyOeQCPma2DZXT2Wq2sVrMguJnlgfIXlgG59Pez966nBptHpWHR2UHPyW+pPfW17HbRrJ5JimR5RjnBHI64O771v6NaTWcMsUuzYZpHj2n8KsxbH0LGpLA9KVG8mlOAKrVBVahojdf0i313Sp9OvB/hSjqOqnsR8RXnM/wCxw5Jg1xvh5kH9mr1fFMUB4tN+yfW7VhLZX9rMVbpueMgfOvRPBHhptA0QWt2UluXcvK4O7J7cn5CulxnrTFMsNJmIwJgDauAeOOlWtbRMDujQ565UdKz4qjcCmSbUa3sVsCjeUgZM7PdHu9uPTg4rDLpdnJHLE0ClJfecAcMfU/aoy51S7udUlisQ3s1qSsrKAd8nXaPl+vyqx7rV9TgdbaZNOXdgS+Xvf/pPAP3ramsHJ3GcYJWbT7RXWdvcdFKiQtyAcZH5Cudv9R8M6a6RG+d5I5fMWC1zI2/5KD61t22gQiIHVLu41KTb7zXB4b+UcVmubNtPsJn0O1to7lVJjRl2I59Cf960v9J34aMerajd3Ms+l6JNH5iKsk+oSeSpAzgBRk/xHtUhFbvHp8EFwsKi3dXQRyHA28jk1H6VbeINWtlnutVtrM5IaG0iDlD6bz1+1bqeD7B2D6jcXmoP39onO0/yjAqZlF20+SIvfGNpYanI7QedLIixslvMHOASemOvvVI6NcrqNrZwJpupwRQSB1knjVRxnjr059Km7XTtP01ALO0ggA/9uMA/eqy3iqDjkjpWf7dIudvbLI4Vtbm6umLhZQpbgYXauM1yN5dz63qC6hYSlIoDstSWAye5I+P6V0d1dCeF4nxsdSrD4VyI0saZeiaFWWPGFaM8ovbjvXSIw+TF6mVwdBLrN/ZgLdWjBk/E8Q3xt9uVqDn8dTXr+VEDYW4JV5ivmSH/AEr0A+JrDLY6OD7Tc+IJlPJYblJz6Y/2rTu9HfxBPHmVrdGysNz5QTeOwdf61rajKp5JQaxoNqIpLOyur27BO2WX8ZJ65Zv6VDXWu63dak+6BYbWOPc8SziNlXOPiSftXO6gdQsGfTrmN0ZGw4bv24NYrJSXkfZkkDr179aLCNM7OHXtJhiYLYSxzMuGlePzTz8SxNaXn20Sb4pron4My/1qLuLeW1lEUybJNoYjOeo61gklSFd0jqq9yxwK0q2nNrJvXt9cxbt088ady8h5FbOl3OqeKYYtPtre3uoYSCZbottK5GAxHO3/ACg89/SufsL/AEK9vt3iTVyLWH/wrSBHd2+ZUYA+teg6V478MWcQt7DT9Rgth73mCxYIB6k+lYt58O0Sl6d3AvlxIpVRhQMIMDp2+FZFYEZBzXPR+MdLmCyWYubyD+O4t4GZI/mTj8qz23iDSZ//ACl9BJzkoJAGX+U4P5VxwzrlIm81Tdz0NROpa5bac6JMHdmUkLFGXdj2AAHU1Fzw+JdfYL5x0LTyDuCFXun+vRPpk/GjTRE0+jobrUrGzYLdXcEJPQSSAGs0U8U6b4ZEkU9GRgR9xXIxfs08Krue405ryd/xzXc7yO3zJNQer+DLbw1e2t94SvLrT5RIDLaLIWhkjB97IPTirM7nhCqUrLPThVahfDuvW+tQO0KPG8Zw6OMH4EfA1Mg8VKTl4Yi1azJWlKVDQpSlAKo3IxVaGgI1bFbd5Ht1AWSQyMMfxHqfuP1qx3jwRIwT/Vxg/WpMnHWta5YP7u1WHcsMitqmc3KOZF/b2s6WD3LlmYhPJYZJPbjpUxZaJaezRi7hWaTGHaQls/esN1qOl6fdRx3SwrM3TCAEYH51JWuoW9xM0MTkyKu4jHarVNmNOVL5MtnZ29lGY7WGOFCxYqi4GfWsshwpNXA/A1a4ypFczs+iLupmJPpUc7HJqUuLY5OM1pSWr+hr0Q0eSk8mk5+FU3EgjHWsske3rWML6117MNkbPZrby+0WlpDLLuGQ46+pzUodQa8tCkdn5cvGGcdGFWkZq6LhgAM88Go0VURWoaBf6yFnv4QJQu3dGwIJHfFcze6amnNJHIJPMKgkbT8a9WhmMUAzkn0UZNaF4NWupMQ2NjHGePMuWLEj5AcVydnVRk4CWUNp8E+oGINHGRbxyjDTD4Y5I+PFQt9Yz3arPqEywQs2F4wuBzgf25r0XXtHF3Dbw6n5G9eEkjzkf5R681Aappz2mnezLH/wkD+YGn4yzLgYB6dDWlyRtLgxeGLfw9BLGD5byDPvMwyK7OPTdG1GEotvAwRsMCgI4746GuXh1HTNojuYNLiVYywUICQOAenUk1in8RW9pGjWlvG+CUR7clCmcffOKtLJFR2V291YxRi0WDyIx74aMk4H/KBgVcRNehZEtoclTtaWI5/vj61z9nrl21pFcyWz3lrnEgV8NH8+K6Sy12yuEyBJGT2ZSf0rm010jSarsjNO0zVbOVnEOmoWBBZN5z6AAn+9T9vI4jCSsC20ElRgfarjcQsuVbf8gc1hlaRkKxRlWbIBJ6fGpl12aSULgsGoK5kEeTsJXcehx6VF6iq3EUqSjIkGGBHJFQKy63Ya1YWBW3j0tEdp5n5aXHUD0OeTU9cD3FYkc84BrtEqWefUt1Lycxp0v7l8TWZhAWGc+UyDsD0x9a9LzXl8rzXXiW3t2i2oJozEcjc2OSRXqAHAqfKxuRPgpzLXhlpSleU+gKUoaAVQ03VZLkxtt9KA155d4KqSOxIODWvBCkCbIwcE5O4lifvV46D86xXVzDaW0tzcyLHDEpZ3c4Cgdya6JYONclk7WtnaTT3ih44y0peQA7e/f8q2YWtYIRcxKqLcEOCByxYDH1PpXG2C3XjW8TULiOSDw3btutoGGHv2HIkYdkHGB3rrY4drG7u3VGRfcTPuwj+/xqMqWOy+SWSMbzIWfOSgGQB863YGZ41Zsc+gxxWjbTTTsqxxkQkkGV+Cw9QKkVBAArLNrkEA9qoUU9RV2aVMlNO6t4dhL4HxNRzWXmjdC4ZenHapO9gaZMA8Vj061a3Vt3ftXRU0jjU5ojhp8vpWzb6eQcsKlsU7UeoyrRlMxxxqi4VQDWpf33s42RDzJW/CucAD1NXardNaWjSxruboPgajLCBmJlmJdm5yecmkznli7x+qKrYs8wu55DLcL0I4C/ADsP1rzXxnePJdQibek9yN0qNk+VtP4QDx6DivWh6cc1FajoFprMwFyu9Queedvy9M1tUjm5fh43awArPduCQPdVMcsRwAPmf1ropdLt/aNPtreXzN/wDiyjBGNo//AEa6+f8AZ5ZgD2K6mtzkEY94AjkHB+NacngjWYpXktdStmkZNm54iDjr2OBW1cIy5t+GK0vFstMvpbZlcPG0agnhpSdq/wD2IroNNgSKOKNnDEKNzHucYz+VctdeGvFNolrFBZ21zbwNvIiutjMw6H3lx1JNW6feapYXl3Lq3h/xAXkYBfZwky7VHHIPXJbPzo7l+kUWeiQmMAEEZ9RWVnXsR05rzv8A7U6izFbTwX4jlx0aZliqntfj/UDssfC1tYKw4lvb3fj5gf2ri8HoSrBP+MLtbWxa4jQzThgkCA4LO3u4H581u2FkVs4YpxtcLnZ6D0qE0vwHdz3sWp+KtXe+u4jvighXZBC3qB3+tdXa6bJFMZJ76e4BJwrgAD4dOla3nP8AE2+TRs9Gt31GC+EakwbjG3qSMVPVVUCgAADAxgVXFYqnT5O0QoWEXUpSsGxWK5njt4mlmdUjUZZmOABWQ1gvYIrm2lhnGY3UhuM8UI+iPiubm+kSWA+VaEe6WTLyHscH8I/M5rftLlLm3EkbBhyDjsRwR960bXSvLgjja8nkCfhbOCRjHJ+lbtnaQWcPlW6bVyWI9TWngxO70j7uf93rcTX80SWye+JGOMDuD8q5qGyn8b3MdzfxvD4dibdDbPlWvWB4Z/8AJ6DvXX6rJZLbsl+InhYe8kgBXHqc8ADqa5SO91Pxepi0R303Qg20XyjEs4HaIdl+P2pngdM6l7yGCaO1gjMkgXiOMfhH6Cr0tvO2vdkOVORGCSoP9TVNI0iz0m29nsotoPLuzFnc+rMeSa2pyVXgc1OC/wCmN50QYB5FXR3AbAGD8KjJBI7knNbdtCSh3DituUkYmm2Z5rmGJkR5FDyZCKTyxAycfIVhj1GE3Hs7uqy7d4TOTt6Z+We9Q9/ZNpd1LqUayXcjKIreI9Iyx5A9ATgk9gK1rKGOzuJkkl8/UJFElxIRhjzwMDoo7LUSTLVOTrFkDdMVcCM1y0OrRmSWNJQzQtscryA3pnvipOxvZp0d8Hy4xlj6/AVqtNok6qfBL1WrI2DoGHQir65HYxzRpKhWQZU9ajwhiygGCABipM1G6pFd+WrWRAfcPM4ycY7Z71qH4YtelJZEijLuQFXOWbgVh8OXiaglxcwsrxeZsRlOQcDnH3pa6at7Zp+9ozKzDLRSdB8wO9Sltbw20SxW8SRRqMKiKFAHwAq010ZmXnJl70xVaVg6lMDHSmB6VWlAUxTFVpQFuO1VqtKAUpSgFKUoBVGAI5qtKAtVQq4UAD4VFa1rFvpduxdgXxwpY/c/2HJ6CpOUOY28sgNjgkZFRlnpIFx7XeOJrkHK5Hux/ED1+P6URl58Oct/Dd54iuhe+J2cWQIMOnfh8z0abH5Rjgd8nNdrCiIgRFUKowqqOAKvAGcY7VdirkqlICrWG4VdVKhSL1V57SHzLeBZT3ySAB8wDilnq9tLGrSboC3AEmME/AgkGpSou+0S2unaWIva3BGPOtztJ/1Do31Faznsztx0b52yqQCCD3BzXN6hYS2263sw6+2yHzLrugx+R7DsOta1xDr2jMZFs11G2HWWxfypgPjGfdb6EVu6XrtlqytbiZxPj3oLiIwzJ/KevzFVccoxXPZFSS2FoosrXKLDIIRjkBse9z3IByT611Noltc6WgsZcQSRkJJEfUdQfWtK20LSoYY42tg+1doMh3fP86kYYILdWFsqIpyTGOF+3atVTZmISM1pH5NtHEXZyigbmPLY7mtisETr5a/wiqSXCoo4du3ujNc8HXOEZ6YHpWnDe+ZeG2MUinbuDnBUjOPvW7UKnkoAOwqtKUKKUpQClKUApSlAKUpQClKUApSlAKUpQFKrSlAKUpQClKUApSlAUNa13ZW12hW5hRx8R0+tbVKDs0xaiNcRM2B0UnP51GNqlvDeC1ule2nJwgkX3ZB6qehqfrFNDHOhSaNZEPVWXINaVY7MOfo1KGsdxpf8VjcSWr/5feU/Aqf6VYY9QiiBeKGVv4vLYgn4jNaTRhprs2rU5uXX0Ufma3a1bKMhDI6lWkbO09V+FbVYfZ0lcClKVDQpSlAKUpQClKUApSlAKUpQClKUApSlAKUpQClKUApSlAKUpQClKUAqlKUIylVpSp6EKrSlUopSlAKUpQClKUApSlAKUpQClKUB/9k=">
            <a:hlinkClick r:id="rId5"/>
          </p:cNvPr>
          <p:cNvSpPr>
            <a:spLocks noChangeAspect="1" noChangeArrowheads="1"/>
          </p:cNvSpPr>
          <p:nvPr/>
        </p:nvSpPr>
        <p:spPr bwMode="auto">
          <a:xfrm>
            <a:off x="142875" y="0"/>
            <a:ext cx="1828800" cy="10858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 name="Picture 1">
            <a:hlinkClick r:id="rId6" action="ppaction://hlinksldjump"/>
          </p:cNvPr>
          <p:cNvPicPr>
            <a:picLocks noChangeAspect="1" noChangeArrowheads="1"/>
          </p:cNvPicPr>
          <p:nvPr/>
        </p:nvPicPr>
        <p:blipFill>
          <a:blip r:embed="rId7" cstate="print"/>
          <a:srcRect/>
          <a:stretch>
            <a:fillRect/>
          </a:stretch>
        </p:blipFill>
        <p:spPr bwMode="auto">
          <a:xfrm>
            <a:off x="8305800" y="5410200"/>
            <a:ext cx="581026" cy="1181748"/>
          </a:xfrm>
          <a:prstGeom prst="rect">
            <a:avLst/>
          </a:prstGeom>
          <a:noFill/>
          <a:ln w="9525">
            <a:noFill/>
            <a:miter lim="800000"/>
            <a:headEnd/>
            <a:tailEnd/>
          </a:ln>
        </p:spPr>
      </p:pic>
      <p:pic>
        <p:nvPicPr>
          <p:cNvPr id="17" name="Picture 9" descr="lab12ben"/>
          <p:cNvPicPr>
            <a:picLocks noChangeAspect="1" noChangeArrowheads="1"/>
          </p:cNvPicPr>
          <p:nvPr/>
        </p:nvPicPr>
        <p:blipFill>
          <a:blip r:embed="rId8" cstate="print"/>
          <a:srcRect/>
          <a:stretch>
            <a:fillRect/>
          </a:stretch>
        </p:blipFill>
        <p:spPr>
          <a:xfrm>
            <a:off x="152400" y="3886200"/>
            <a:ext cx="4953000" cy="2811462"/>
          </a:xfrm>
          <a:prstGeom prst="rect">
            <a:avLst/>
          </a:prstGeom>
          <a:noFill/>
          <a:ln/>
        </p:spPr>
      </p:pic>
      <p:pic>
        <p:nvPicPr>
          <p:cNvPr id="19" name="Picture 9" descr="outlet_safety"/>
          <p:cNvPicPr>
            <a:picLocks noChangeAspect="1" noChangeArrowheads="1"/>
          </p:cNvPicPr>
          <p:nvPr/>
        </p:nvPicPr>
        <p:blipFill>
          <a:blip r:embed="rId9" cstate="print"/>
          <a:srcRect/>
          <a:stretch>
            <a:fillRect/>
          </a:stretch>
        </p:blipFill>
        <p:spPr bwMode="auto">
          <a:xfrm>
            <a:off x="5943600" y="609600"/>
            <a:ext cx="2068513" cy="2294528"/>
          </a:xfrm>
          <a:prstGeom prst="rect">
            <a:avLst/>
          </a:prstGeom>
          <a:noFill/>
        </p:spPr>
      </p:pic>
      <p:sp>
        <p:nvSpPr>
          <p:cNvPr id="101381" name="AutoShape 5" descr="data:image/jpg;base64,/9j/4AAQSkZJRgABAQAAAQABAAD/2wBDAAkGBwgHBgkIBwgKCgkLDRYPDQwMDRsUFRAWIB0iIiAdHx8kKDQsJCYxJx8fLT0tMTU3Ojo6Iys/RD84QzQ5Ojf/2wBDAQoKCg0MDRoPDxo3JR8lNzc3Nzc3Nzc3Nzc3Nzc3Nzc3Nzc3Nzc3Nzc3Nzc3Nzc3Nzc3Nzc3Nzc3Nzc3Nzc3Nzf/wAARCABeAF4DASIAAhEBAxEB/8QAHAAAAgIDAQEAAAAAAAAAAAAAAAcFBgEDBAII/8QAPhAAAQMDAQQGBwUGBwAAAAAAAQIDBAAFEQYHEiExE0FRYXGBFCJCkaGxwTJSdLLRIyQzNkNyNWJkgqKzwv/EABsBAAICAwEAAAAAAAAAAAAAAAQGAAUBAgMH/8QALREAAQQBAgQEBgMBAAAAAAAAAQACAwQRBRIGITFBFCJh0RNRcYGRoSMy4UL/2gAMAwEAAhEDEQA/AHjWFY4E0ZOM4qE1TqOJp6B6RJO86rIaZSeLh/TtNYc4NGSt44nyvDGDJKkLhcIluiqkzZDbDKOa1nA8O80ur7tTwVM2OKCBw6eRnj4J/X3VRb/fp9+mGRPdyAT0bSeCGx2AfXnUXVZNcceTOQTxp3DUUYD7Pmd8uw91M3DVN8uKsybnIwfYbVuJHknFRK3XFnK3FqJ61KJPxqU05p6dqKS6xA6MFpG+tbisAdQHI86jZUd2LIdjvp3XWllC09hBwaFdvI3O7q+gFWN5hiADh1AWWZUhg5YkPNK7W3Cn5VP2zXOoLepO7OMhtPsSBvg+fP41FWOzy75cEQoQT0igVFSzhKQOsmtV2t0i03B+DMSEvMqwrByDwyCPIio0yMG4dFpLHUsPMMgBdjOO+E19PbSrfcFJZuaPQXzwCyd5onx9nz99XlDiFpSpCgUkZBHXXzJVs0brSXYHUMSCuRbifWbJyW+9P6UbDczyelvU+GwGmSr+PZPKs1zQZrE6M1JiOJdYdTvIWk8CK6M9lWIOUnEEHBXJc5rFugPzJS9xllBWo9wpAajvcm/XR2ZJJAJw23ng2nqA+vfV62wXkj0azsqwCOmfx1/dHzPupY1V3Jcu2DoE88NacI4vEvHmd09B/qKBzoAJIABJPICrU3s91KttKxCbSFDOC+kEfGhGsc/+oTFNbggx8V4bn5qe2MDMq6dX7Nvl4qqm6s4anuo/1bn5jTK2baaulhkT13JlDaXkICN1wKyQTnl41W9Q6E1BOvtwlRozSmXpC1oJeSCQSSOBox8TzA1oHNLda9Wbqk0heNpAwc8uy07JOOqV/hl/MVw7TP50uHg1/wBaatez3SN4sl9VLuDDaGugUgFLqVHJI7PCuXW2i75dtSy5sGO2thzc3VKeSnOEJB4HvBrBif4fbjnlRl+sNXdLvG3ZjOeWchLagVP3fR17s8NUubFSGEkBS0OJVu55ZweVQFBuY5hw4JmhsRWG7onAj0V22bapVaJ6bdLX+4yV4Tk8GlnkfA9fvpzp5cK+Yhzp9bP7ybzpthx1W9IZ/YvE8yRyPmMGrGlMT5Ck7ibThG4WWDryP17FJ7WE43HU1xkHiOmKEdyU+qPlUNXt1ZcdW4ealEnzOa8VXOducSnKvEIYmxjsAF7ZcLLyHUfaQoKHiDmnZo/WzGpJZhIhusPIY6VaioFPAgEDr66SFXvY7/M0j8Er86KIqSObIGjoVT8QU4ZajpXDzNHJOPFBFArNXC84WMVg5xXqsK5VColTrjXbU2FPsseE4hfSlpx1ahjCVccAd4pb1Iag/wAeuf4t385qPqinkc95Ll6rplSKrXAiGM4J+uEUwNkVxTHnz4jiiG3Gg6B3pOP/AFS/qTsEtcOat1s4UWin4j9KkL9jw5Z1Ot4mq6P5rimNdBLfZP2mnVIPkSPpWmrLtDtyrdquYndw2+Q+jh1K5/EGq1WsjdriF2qTCeBko7gIq4bLbgxA1SkSFpQJDKmUqPAbxKSB57tU+gVI37HBylyuLMDoT3C+mwc5416HLnXzyzqi+sNpbZu8xKE8AOlJx76tmzrVF3laibgzpjspqQhf8U5KSlJVkHyIq0ZcY9wbjqkSzw5ZrxOlLgQOfdNnOK1S5LUWM4++4ltptJUtSjwAFKXX97vNp1RJjw7rLbZKUOJQF8EZHECqlPvd1uLfRz7hJkNjiEOOEj3ViS41pLcdFtU4bmnYyXeA08++VpukhMu5SpKAQl59bgB7FKJ+tctFFVROTlP8bQxoaOyKndH243O5uMj2WFL/AOSR9agqZ+xq2nduFycTwO6wjI549ZXzTXWuzfIAq/WLPhqjpB17KT2rWNU+0ouLCN56FkqAHEtnn7sA++k7X024hK0KQtIKSMEHrpIa80o5p+cX47ZNufVltQ/pn7h+h8uqi7kP/YS/w3qbQPCyH6eyqdFGKKrk5goqz7N5LEXVsRclxKAUrQkqOBvFJAqsUVsx2xwcuFqDxELos43Aj8pk7UdNz355vMRsvsFpKXUoGVIx146xS24UydB69DDabZfXT0YwGZSjnd/yrPZ2H31o2l6ZjMITfbUECO6oB9DeCkE8ljHUeR8u+i5o2yN+Kz7pf063NSlbRtD0a7sUvaKKKCTPlbIzDsqQ2xHQVuuqCEJHNRPIV9C6ZtKLJZY0BGCWk+ur7yjxUfeTVM2YaSVG3L1cmt11af3ZtQ4pSfbI7T1d3jTIwOyrWpDsG49SvP8AiLUhZlEMZy1v7P8AiK558NifFcjS2kusODdWhYyCK6awqjcZ6pbBIOQkvq/QMu0Lck2tK5UHnuji434jrHeKpWDX05ujlVbv2iLJeip12P0Eg/1mDuk+I5HzFATUsnLE2adxM5gDLIz6jr9wkNRTBumy6ZHSXIVxYdb6g8goPwzVRm2SVCdLbq2SofdUSPlQD4nsPmTXW1CvYGY3Z+xUZW5MqQIxjB530cnJaCzuE/28ql7Vpadc1brDsZP961D5JNXK17KRlK7rct4c+jjIxn/cr9K2ZDI7ouFzUqlcfyn9JaMMPSXkMx2luurOEoQklRPhTS0Vs79GW3cL8lK3U+s3FzlKT2q7T3cvGrpZtP2yyN7ltiNtZ+0vmpXiTxqUHKj4agYcu5lKepcRS2AY4Rtb+z7LykEY4V7ooo1LS//Z">
            <a:hlinkClick r:id="rId10"/>
          </p:cNvPr>
          <p:cNvSpPr>
            <a:spLocks noChangeAspect="1" noChangeArrowheads="1"/>
          </p:cNvSpPr>
          <p:nvPr/>
        </p:nvSpPr>
        <p:spPr bwMode="auto">
          <a:xfrm>
            <a:off x="155575" y="-427038"/>
            <a:ext cx="89535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1383" name="AutoShape 7" descr="data:image/jpg;base64,/9j/4AAQSkZJRgABAQAAAQABAAD/2wBDAAkGBwgHBgkIBwgKCgkLDRYPDQwMDRsUFRAWIB0iIiAdHx8kKDQsJCYxJx8fLT0tMTU3Ojo6Iys/RD84QzQ5Ojf/2wBDAQoKCg0MDRoPDxo3JR8lNzc3Nzc3Nzc3Nzc3Nzc3Nzc3Nzc3Nzc3Nzc3Nzc3Nzc3Nzc3Nzc3Nzc3Nzc3Nzc3Nzf/wAARCABeAF4DASIAAhEBAxEB/8QAHAAAAgIDAQEAAAAAAAAAAAAAAAcFBgEDBAII/8QAPhAAAQMDAQQGBwUGBwAAAAAAAQIDBAAFEQYHEiExE0FRYXGBFCJCkaGxwTJSdLLRIyQzNkNyNWJkgqKzwv/EABsBAAICAwEAAAAAAAAAAAAAAAQGAAUBAgMH/8QALREAAQQBAgQEBgMBAAAAAAAAAQACAwQRBRIGITFBFCJh0RNRcYGRoSMy4UL/2gAMAwEAAhEDEQA/AHjWFY4E0ZOM4qE1TqOJp6B6RJO86rIaZSeLh/TtNYc4NGSt44nyvDGDJKkLhcIluiqkzZDbDKOa1nA8O80ur7tTwVM2OKCBw6eRnj4J/X3VRb/fp9+mGRPdyAT0bSeCGx2AfXnUXVZNcceTOQTxp3DUUYD7Pmd8uw91M3DVN8uKsybnIwfYbVuJHknFRK3XFnK3FqJ61KJPxqU05p6dqKS6xA6MFpG+tbisAdQHI86jZUd2LIdjvp3XWllC09hBwaFdvI3O7q+gFWN5hiADh1AWWZUhg5YkPNK7W3Cn5VP2zXOoLepO7OMhtPsSBvg+fP41FWOzy75cEQoQT0igVFSzhKQOsmtV2t0i03B+DMSEvMqwrByDwyCPIio0yMG4dFpLHUsPMMgBdjOO+E19PbSrfcFJZuaPQXzwCyd5onx9nz99XlDiFpSpCgUkZBHXXzJVs0brSXYHUMSCuRbifWbJyW+9P6UbDczyelvU+GwGmSr+PZPKs1zQZrE6M1JiOJdYdTvIWk8CK6M9lWIOUnEEHBXJc5rFugPzJS9xllBWo9wpAajvcm/XR2ZJJAJw23ng2nqA+vfV62wXkj0azsqwCOmfx1/dHzPupY1V3Jcu2DoE88NacI4vEvHmd09B/qKBzoAJIABJPICrU3s91KttKxCbSFDOC+kEfGhGsc/+oTFNbggx8V4bn5qe2MDMq6dX7Nvl4qqm6s4anuo/1bn5jTK2baaulhkT13JlDaXkICN1wKyQTnl41W9Q6E1BOvtwlRozSmXpC1oJeSCQSSOBox8TzA1oHNLda9Wbqk0heNpAwc8uy07JOOqV/hl/MVw7TP50uHg1/wBaatez3SN4sl9VLuDDaGugUgFLqVHJI7PCuXW2i75dtSy5sGO2thzc3VKeSnOEJB4HvBrBif4fbjnlRl+sNXdLvG3ZjOeWchLagVP3fR17s8NUubFSGEkBS0OJVu55ZweVQFBuY5hw4JmhsRWG7onAj0V22bapVaJ6bdLX+4yV4Tk8GlnkfA9fvpzp5cK+Yhzp9bP7ybzpthx1W9IZ/YvE8yRyPmMGrGlMT5Ck7ibThG4WWDryP17FJ7WE43HU1xkHiOmKEdyU+qPlUNXt1ZcdW4ealEnzOa8VXOducSnKvEIYmxjsAF7ZcLLyHUfaQoKHiDmnZo/WzGpJZhIhusPIY6VaioFPAgEDr66SFXvY7/M0j8Er86KIqSObIGjoVT8QU4ZajpXDzNHJOPFBFArNXC84WMVg5xXqsK5VColTrjXbU2FPsseE4hfSlpx1ahjCVccAd4pb1Iag/wAeuf4t385qPqinkc95Ll6rplSKrXAiGM4J+uEUwNkVxTHnz4jiiG3Gg6B3pOP/AFS/qTsEtcOat1s4UWin4j9KkL9jw5Z1Ot4mq6P5rimNdBLfZP2mnVIPkSPpWmrLtDtyrdquYndw2+Q+jh1K5/EGq1WsjdriF2qTCeBko7gIq4bLbgxA1SkSFpQJDKmUqPAbxKSB57tU+gVI37HBylyuLMDoT3C+mwc5416HLnXzyzqi+sNpbZu8xKE8AOlJx76tmzrVF3laibgzpjspqQhf8U5KSlJVkHyIq0ZcY9wbjqkSzw5ZrxOlLgQOfdNnOK1S5LUWM4++4ltptJUtSjwAFKXX97vNp1RJjw7rLbZKUOJQF8EZHECqlPvd1uLfRz7hJkNjiEOOEj3ViS41pLcdFtU4bmnYyXeA08++VpukhMu5SpKAQl59bgB7FKJ+tctFFVROTlP8bQxoaOyKndH243O5uMj2WFL/AOSR9agqZ+xq2nduFycTwO6wjI549ZXzTXWuzfIAq/WLPhqjpB17KT2rWNU+0ouLCN56FkqAHEtnn7sA++k7X024hK0KQtIKSMEHrpIa80o5p+cX47ZNufVltQ/pn7h+h8uqi7kP/YS/w3qbQPCyH6eyqdFGKKrk5goqz7N5LEXVsRclxKAUrQkqOBvFJAqsUVsx2xwcuFqDxELos43Aj8pk7UdNz355vMRsvsFpKXUoGVIx146xS24UydB69DDabZfXT0YwGZSjnd/yrPZ2H31o2l6ZjMITfbUECO6oB9DeCkE8ljHUeR8u+i5o2yN+Kz7pf063NSlbRtD0a7sUvaKKKCTPlbIzDsqQ2xHQVuuqCEJHNRPIV9C6ZtKLJZY0BGCWk+ur7yjxUfeTVM2YaSVG3L1cmt11af3ZtQ4pSfbI7T1d3jTIwOyrWpDsG49SvP8AiLUhZlEMZy1v7P8AiK558NifFcjS2kusODdWhYyCK6awqjcZ6pbBIOQkvq/QMu0Lck2tK5UHnuji434jrHeKpWDX05ujlVbv2iLJeip12P0Eg/1mDuk+I5HzFATUsnLE2adxM5gDLIz6jr9wkNRTBumy6ZHSXIVxYdb6g8goPwzVRm2SVCdLbq2SofdUSPlQD4nsPmTXW1CvYGY3Z+xUZW5MqQIxjB530cnJaCzuE/28ql7Vpadc1brDsZP961D5JNXK17KRlK7rct4c+jjIxn/cr9K2ZDI7ouFzUqlcfyn9JaMMPSXkMx2luurOEoQklRPhTS0Vs79GW3cL8lK3U+s3FzlKT2q7T3cvGrpZtP2yyN7ltiNtZ+0vmpXiTxqUHKj4agYcu5lKepcRS2AY4Rtb+z7LykEY4V7ooo1LS//Z">
            <a:hlinkClick r:id="rId10"/>
          </p:cNvPr>
          <p:cNvSpPr>
            <a:spLocks noChangeAspect="1" noChangeArrowheads="1"/>
          </p:cNvSpPr>
          <p:nvPr/>
        </p:nvSpPr>
        <p:spPr bwMode="auto">
          <a:xfrm>
            <a:off x="155575" y="-427038"/>
            <a:ext cx="89535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 name="Picture 3" descr="C:\WINDOWS\TEMP\auto0.bmp"/>
          <p:cNvPicPr>
            <a:picLocks noChangeAspect="1" noChangeArrowheads="1"/>
          </p:cNvPicPr>
          <p:nvPr/>
        </p:nvPicPr>
        <p:blipFill>
          <a:blip r:embed="rId11" cstate="print"/>
          <a:srcRect l="6444" t="73665" r="79593" b="17622"/>
          <a:stretch>
            <a:fillRect/>
          </a:stretch>
        </p:blipFill>
        <p:spPr>
          <a:xfrm>
            <a:off x="3505200" y="1066800"/>
            <a:ext cx="1946275" cy="1723195"/>
          </a:xfrm>
          <a:prstGeom prst="rect">
            <a:avLst/>
          </a:prstGeom>
          <a:noFill/>
          <a:ln/>
        </p:spPr>
      </p:pic>
      <p:graphicFrame>
        <p:nvGraphicFramePr>
          <p:cNvPr id="101384" name="Object 8"/>
          <p:cNvGraphicFramePr>
            <a:graphicFrameLocks noChangeAspect="1"/>
          </p:cNvGraphicFramePr>
          <p:nvPr/>
        </p:nvGraphicFramePr>
        <p:xfrm>
          <a:off x="685800" y="990600"/>
          <a:ext cx="1758950" cy="1652807"/>
        </p:xfrm>
        <a:graphic>
          <a:graphicData uri="http://schemas.openxmlformats.org/presentationml/2006/ole">
            <p:oleObj spid="_x0000_s101384" name="CorelPhotoPaint.Image.8" r:id="rId12" imgW="1231290" imgH="1158144"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04800"/>
            <a:ext cx="5257800" cy="5909310"/>
          </a:xfrm>
          <a:prstGeom prst="rect">
            <a:avLst/>
          </a:prstGeom>
          <a:noFill/>
        </p:spPr>
        <p:txBody>
          <a:bodyPr wrap="square" rtlCol="0">
            <a:spAutoFit/>
          </a:bodyPr>
          <a:lstStyle/>
          <a:p>
            <a:pPr lvl="0"/>
            <a:r>
              <a:rPr lang="en-US" dirty="0" smtClean="0"/>
              <a:t>Follow </a:t>
            </a:r>
            <a:r>
              <a:rPr lang="en-US" dirty="0"/>
              <a:t>proper handling of animals and plants in the classroom. </a:t>
            </a:r>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smtClean="0"/>
          </a:p>
          <a:p>
            <a:pPr lvl="0"/>
            <a:endParaRPr lang="en-US" dirty="0" smtClean="0"/>
          </a:p>
          <a:p>
            <a:pPr lvl="0"/>
            <a:r>
              <a:rPr lang="en-US" dirty="0" smtClean="0"/>
              <a:t>Keep </a:t>
            </a:r>
            <a:r>
              <a:rPr lang="en-US" dirty="0"/>
              <a:t>hands away from eyes when using iron filings</a:t>
            </a:r>
            <a:r>
              <a:rPr lang="en-US" dirty="0" smtClean="0"/>
              <a:t>.</a:t>
            </a:r>
          </a:p>
          <a:p>
            <a:pPr lvl="0"/>
            <a:endParaRPr lang="en-US" dirty="0"/>
          </a:p>
          <a:p>
            <a:pPr lvl="0"/>
            <a:endParaRPr lang="en-US" dirty="0" smtClean="0"/>
          </a:p>
          <a:p>
            <a:pPr lvl="0"/>
            <a:endParaRPr lang="en-US" dirty="0" smtClean="0"/>
          </a:p>
          <a:p>
            <a:pPr lvl="0"/>
            <a:endParaRPr lang="en-US" dirty="0"/>
          </a:p>
          <a:p>
            <a:pPr lvl="0"/>
            <a:endParaRPr lang="en-US" dirty="0" smtClean="0"/>
          </a:p>
          <a:p>
            <a:pPr lvl="0"/>
            <a:endParaRPr lang="en-US" dirty="0" smtClean="0"/>
          </a:p>
          <a:p>
            <a:pPr lvl="0"/>
            <a:r>
              <a:rPr lang="en-US" dirty="0" smtClean="0"/>
              <a:t>Keep </a:t>
            </a:r>
            <a:r>
              <a:rPr lang="en-US" dirty="0"/>
              <a:t>the workplace neat.  Clean up when done</a:t>
            </a:r>
            <a:r>
              <a:rPr lang="en-US" dirty="0" smtClean="0"/>
              <a:t>.</a:t>
            </a:r>
          </a:p>
          <a:p>
            <a:pPr lvl="0"/>
            <a:endParaRPr lang="en-US" dirty="0"/>
          </a:p>
          <a:p>
            <a:endParaRPr lang="en-US" dirty="0"/>
          </a:p>
          <a:p>
            <a:endParaRPr lang="en-US" dirty="0"/>
          </a:p>
        </p:txBody>
      </p:sp>
      <p:sp>
        <p:nvSpPr>
          <p:cNvPr id="8" name="Rectangle 20"/>
          <p:cNvSpPr>
            <a:spLocks noChangeArrowheads="1"/>
          </p:cNvSpPr>
          <p:nvPr/>
        </p:nvSpPr>
        <p:spPr bwMode="auto">
          <a:xfrm>
            <a:off x="228600" y="152400"/>
            <a:ext cx="2714076"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Plants &amp; Animals</a:t>
            </a:r>
            <a:endParaRPr lang="en-US" sz="2800" b="1" dirty="0"/>
          </a:p>
        </p:txBody>
      </p:sp>
      <p:sp>
        <p:nvSpPr>
          <p:cNvPr id="9" name="Rectangle 20"/>
          <p:cNvSpPr>
            <a:spLocks noChangeArrowheads="1"/>
          </p:cNvSpPr>
          <p:nvPr/>
        </p:nvSpPr>
        <p:spPr bwMode="auto">
          <a:xfrm>
            <a:off x="228600" y="2895600"/>
            <a:ext cx="1805751"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Iron Filings</a:t>
            </a:r>
            <a:endParaRPr lang="en-US" sz="2800" b="1" dirty="0"/>
          </a:p>
        </p:txBody>
      </p:sp>
      <p:sp>
        <p:nvSpPr>
          <p:cNvPr id="10" name="Rectangle 20"/>
          <p:cNvSpPr>
            <a:spLocks noChangeArrowheads="1"/>
          </p:cNvSpPr>
          <p:nvPr/>
        </p:nvSpPr>
        <p:spPr bwMode="auto">
          <a:xfrm>
            <a:off x="228600" y="4724400"/>
            <a:ext cx="1523174"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Clean Up</a:t>
            </a:r>
            <a:endParaRPr lang="en-US" sz="2800" b="1" dirty="0"/>
          </a:p>
        </p:txBody>
      </p:sp>
      <p:graphicFrame>
        <p:nvGraphicFramePr>
          <p:cNvPr id="48130" name="Object 2"/>
          <p:cNvGraphicFramePr>
            <a:graphicFrameLocks noChangeAspect="1"/>
          </p:cNvGraphicFramePr>
          <p:nvPr/>
        </p:nvGraphicFramePr>
        <p:xfrm>
          <a:off x="5791200" y="990600"/>
          <a:ext cx="2057400" cy="2110797"/>
        </p:xfrm>
        <a:graphic>
          <a:graphicData uri="http://schemas.openxmlformats.org/presentationml/2006/ole">
            <p:oleObj spid="_x0000_s48130" name="CorelPhotoPaint.Image.8" r:id="rId3" imgW="1621402" imgH="1663789" progId="">
              <p:embed/>
            </p:oleObj>
          </a:graphicData>
        </a:graphic>
      </p:graphicFrame>
      <p:graphicFrame>
        <p:nvGraphicFramePr>
          <p:cNvPr id="48131" name="Object 3"/>
          <p:cNvGraphicFramePr>
            <a:graphicFrameLocks noChangeAspect="1"/>
          </p:cNvGraphicFramePr>
          <p:nvPr/>
        </p:nvGraphicFramePr>
        <p:xfrm>
          <a:off x="1371600" y="762000"/>
          <a:ext cx="2209800" cy="2130282"/>
        </p:xfrm>
        <a:graphic>
          <a:graphicData uri="http://schemas.openxmlformats.org/presentationml/2006/ole">
            <p:oleObj spid="_x0000_s48131" name="CorelPhotoPaint.Image.8" r:id="rId4" imgW="1188421" imgH="1145953" progId="">
              <p:embed/>
            </p:oleObj>
          </a:graphicData>
        </a:graphic>
      </p:graphicFrame>
      <p:pic>
        <p:nvPicPr>
          <p:cNvPr id="14" name="Picture 13" descr="i.bmp"/>
          <p:cNvPicPr>
            <a:picLocks noChangeAspect="1"/>
          </p:cNvPicPr>
          <p:nvPr/>
        </p:nvPicPr>
        <p:blipFill>
          <a:blip r:embed="rId5" cstate="print"/>
          <a:stretch>
            <a:fillRect/>
          </a:stretch>
        </p:blipFill>
        <p:spPr>
          <a:xfrm>
            <a:off x="3581400" y="3352800"/>
            <a:ext cx="2123810" cy="1447800"/>
          </a:xfrm>
          <a:prstGeom prst="rect">
            <a:avLst/>
          </a:prstGeom>
        </p:spPr>
      </p:pic>
      <p:pic>
        <p:nvPicPr>
          <p:cNvPr id="15" name="Picture 14" descr="ns.bmp"/>
          <p:cNvPicPr>
            <a:picLocks noChangeAspect="1"/>
          </p:cNvPicPr>
          <p:nvPr/>
        </p:nvPicPr>
        <p:blipFill>
          <a:blip r:embed="rId6" cstate="print"/>
          <a:stretch>
            <a:fillRect/>
          </a:stretch>
        </p:blipFill>
        <p:spPr>
          <a:xfrm>
            <a:off x="5867400" y="3352800"/>
            <a:ext cx="2228572" cy="1514286"/>
          </a:xfrm>
          <a:prstGeom prst="rect">
            <a:avLst/>
          </a:prstGeom>
        </p:spPr>
      </p:pic>
      <p:pic>
        <p:nvPicPr>
          <p:cNvPr id="16" name="Picture 15" descr="clean up.jpg"/>
          <p:cNvPicPr>
            <a:picLocks noChangeAspect="1"/>
          </p:cNvPicPr>
          <p:nvPr/>
        </p:nvPicPr>
        <p:blipFill>
          <a:blip r:embed="rId7" cstate="print"/>
          <a:stretch>
            <a:fillRect/>
          </a:stretch>
        </p:blipFill>
        <p:spPr>
          <a:xfrm>
            <a:off x="1905000" y="4572000"/>
            <a:ext cx="1733550" cy="1981200"/>
          </a:xfrm>
          <a:prstGeom prst="rect">
            <a:avLst/>
          </a:prstGeom>
        </p:spPr>
      </p:pic>
      <p:pic>
        <p:nvPicPr>
          <p:cNvPr id="11" name="Picture 1">
            <a:hlinkClick r:id="rId8" action="ppaction://hlinksldjump"/>
          </p:cNvPr>
          <p:cNvPicPr>
            <a:picLocks noChangeAspect="1" noChangeArrowheads="1"/>
          </p:cNvPicPr>
          <p:nvPr/>
        </p:nvPicPr>
        <p:blipFill>
          <a:blip r:embed="rId9" cstate="print"/>
          <a:srcRect/>
          <a:stretch>
            <a:fillRect/>
          </a:stretch>
        </p:blipFill>
        <p:spPr bwMode="auto">
          <a:xfrm>
            <a:off x="8305800" y="5410200"/>
            <a:ext cx="581026" cy="1181748"/>
          </a:xfrm>
          <a:prstGeom prst="rect">
            <a:avLst/>
          </a:prstGeom>
          <a:noFill/>
          <a:ln w="9525">
            <a:noFill/>
            <a:miter lim="800000"/>
            <a:headEnd/>
            <a:tailEnd/>
          </a:ln>
        </p:spPr>
      </p:pic>
      <p:pic>
        <p:nvPicPr>
          <p:cNvPr id="12" name="Picture 3" descr="C:\WINDOWS\TEMP\auto0.bmp"/>
          <p:cNvPicPr>
            <a:picLocks noChangeAspect="1" noChangeArrowheads="1"/>
          </p:cNvPicPr>
          <p:nvPr/>
        </p:nvPicPr>
        <p:blipFill>
          <a:blip r:embed="rId10" cstate="print"/>
          <a:srcRect l="55850" t="10297" r="30186" b="81783"/>
          <a:stretch>
            <a:fillRect/>
          </a:stretch>
        </p:blipFill>
        <p:spPr>
          <a:xfrm>
            <a:off x="7658034" y="685800"/>
            <a:ext cx="1485966" cy="1143000"/>
          </a:xfrm>
          <a:prstGeom prst="rect">
            <a:avLst/>
          </a:prstGeom>
          <a:noFill/>
          <a:ln/>
        </p:spPr>
      </p:pic>
      <p:pic>
        <p:nvPicPr>
          <p:cNvPr id="13" name="Picture 3" descr="C:\WINDOWS\TEMP\auto0.bmp"/>
          <p:cNvPicPr>
            <a:picLocks noChangeAspect="1" noChangeArrowheads="1"/>
          </p:cNvPicPr>
          <p:nvPr/>
        </p:nvPicPr>
        <p:blipFill>
          <a:blip r:embed="rId10" cstate="print"/>
          <a:srcRect l="6444" t="83961" r="79593" b="6534"/>
          <a:stretch>
            <a:fillRect/>
          </a:stretch>
        </p:blipFill>
        <p:spPr>
          <a:xfrm>
            <a:off x="0" y="762000"/>
            <a:ext cx="1295400" cy="1195754"/>
          </a:xfrm>
          <a:prstGeom prst="rect">
            <a:avLst/>
          </a:prstGeo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04800"/>
            <a:ext cx="5105400" cy="7017306"/>
          </a:xfrm>
          <a:prstGeom prst="rect">
            <a:avLst/>
          </a:prstGeom>
          <a:noFill/>
        </p:spPr>
        <p:txBody>
          <a:bodyPr wrap="square" rtlCol="0">
            <a:spAutoFit/>
          </a:bodyPr>
          <a:lstStyle/>
          <a:p>
            <a:pPr lvl="0"/>
            <a:r>
              <a:rPr lang="en-US" dirty="0" smtClean="0"/>
              <a:t>Be</a:t>
            </a:r>
          </a:p>
          <a:p>
            <a:pPr lvl="0"/>
            <a:endParaRPr lang="en-US" dirty="0" smtClean="0"/>
          </a:p>
          <a:p>
            <a:pPr lvl="0"/>
            <a:r>
              <a:rPr lang="en-US" dirty="0" smtClean="0"/>
              <a:t>Practice </a:t>
            </a:r>
            <a:r>
              <a:rPr lang="en-US" dirty="0"/>
              <a:t>all of the safety procedures associated with the activities or investigations conducted. </a:t>
            </a:r>
            <a:endParaRPr lang="en-US" dirty="0" smtClean="0"/>
          </a:p>
          <a:p>
            <a:pPr lvl="0"/>
            <a:endParaRPr lang="en-US" dirty="0"/>
          </a:p>
          <a:p>
            <a:pPr lvl="0"/>
            <a:endParaRPr lang="en-US" dirty="0" smtClean="0"/>
          </a:p>
          <a:p>
            <a:pPr lvl="0"/>
            <a:endParaRPr lang="en-US" dirty="0"/>
          </a:p>
          <a:p>
            <a:pPr lvl="0"/>
            <a:endParaRPr lang="en-US" dirty="0" smtClean="0"/>
          </a:p>
          <a:p>
            <a:pPr lvl="0"/>
            <a:r>
              <a:rPr lang="en-US" dirty="0" smtClean="0"/>
              <a:t>Tell </a:t>
            </a:r>
            <a:r>
              <a:rPr lang="en-US" dirty="0"/>
              <a:t>the teacher about accidents or spills right away</a:t>
            </a:r>
            <a:r>
              <a:rPr lang="en-US" dirty="0" smtClean="0"/>
              <a:t>.</a:t>
            </a:r>
          </a:p>
          <a:p>
            <a:pPr lvl="0"/>
            <a:endParaRPr lang="en-US" dirty="0"/>
          </a:p>
          <a:p>
            <a:pPr lvl="0"/>
            <a:endParaRPr lang="en-US" dirty="0" smtClean="0"/>
          </a:p>
          <a:p>
            <a:pPr lvl="0"/>
            <a:endParaRPr lang="en-US" dirty="0"/>
          </a:p>
          <a:p>
            <a:pPr lvl="0"/>
            <a:endParaRPr lang="en-US" dirty="0" smtClean="0"/>
          </a:p>
          <a:p>
            <a:pPr lvl="0"/>
            <a:endParaRPr lang="en-US" dirty="0" smtClean="0"/>
          </a:p>
          <a:p>
            <a:pPr lvl="0"/>
            <a:endParaRPr lang="en-US" dirty="0"/>
          </a:p>
          <a:p>
            <a:pPr lvl="0"/>
            <a:endParaRPr lang="en-US" dirty="0" smtClean="0"/>
          </a:p>
          <a:p>
            <a:pPr lvl="0"/>
            <a:endParaRPr lang="en-US" dirty="0" smtClean="0"/>
          </a:p>
          <a:p>
            <a:pPr lvl="0"/>
            <a:r>
              <a:rPr lang="en-US" dirty="0" smtClean="0"/>
              <a:t>Wear an apron when working with chemicals.</a:t>
            </a:r>
          </a:p>
          <a:p>
            <a:pPr lvl="0"/>
            <a:endParaRPr lang="en-US" dirty="0" smtClean="0"/>
          </a:p>
          <a:p>
            <a:pPr lvl="0"/>
            <a:endParaRPr lang="en-US" dirty="0" smtClean="0"/>
          </a:p>
          <a:p>
            <a:pPr lvl="0"/>
            <a:endParaRPr lang="en-US" dirty="0" smtClean="0"/>
          </a:p>
          <a:p>
            <a:r>
              <a:rPr lang="en-US" dirty="0" smtClean="0"/>
              <a:t>Wear an gloves when working with chemicals.</a:t>
            </a:r>
          </a:p>
          <a:p>
            <a:pPr lvl="0"/>
            <a:endParaRPr lang="en-US" dirty="0"/>
          </a:p>
          <a:p>
            <a:r>
              <a:rPr lang="en-US" dirty="0"/>
              <a:t> </a:t>
            </a:r>
          </a:p>
          <a:p>
            <a:endParaRPr lang="en-US" dirty="0"/>
          </a:p>
        </p:txBody>
      </p:sp>
      <p:sp>
        <p:nvSpPr>
          <p:cNvPr id="11" name="Rectangle 20"/>
          <p:cNvSpPr>
            <a:spLocks noChangeArrowheads="1"/>
          </p:cNvSpPr>
          <p:nvPr/>
        </p:nvSpPr>
        <p:spPr bwMode="auto">
          <a:xfrm>
            <a:off x="152400" y="152400"/>
            <a:ext cx="4131580"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Practice Safety Procedures</a:t>
            </a:r>
            <a:endParaRPr lang="en-US" sz="2800" b="1" dirty="0"/>
          </a:p>
        </p:txBody>
      </p:sp>
      <p:sp>
        <p:nvSpPr>
          <p:cNvPr id="12" name="Rectangle 20"/>
          <p:cNvSpPr>
            <a:spLocks noChangeArrowheads="1"/>
          </p:cNvSpPr>
          <p:nvPr/>
        </p:nvSpPr>
        <p:spPr bwMode="auto">
          <a:xfrm>
            <a:off x="152400" y="2590800"/>
            <a:ext cx="954107"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Spills</a:t>
            </a:r>
            <a:endParaRPr lang="en-US" sz="2800" b="1" dirty="0"/>
          </a:p>
        </p:txBody>
      </p:sp>
      <p:sp>
        <p:nvSpPr>
          <p:cNvPr id="13" name="Rectangle 20"/>
          <p:cNvSpPr>
            <a:spLocks noChangeArrowheads="1"/>
          </p:cNvSpPr>
          <p:nvPr/>
        </p:nvSpPr>
        <p:spPr bwMode="auto">
          <a:xfrm>
            <a:off x="152400" y="4572000"/>
            <a:ext cx="1103635"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Apron</a:t>
            </a:r>
            <a:endParaRPr lang="en-US" sz="2800" b="1" dirty="0"/>
          </a:p>
        </p:txBody>
      </p:sp>
      <p:graphicFrame>
        <p:nvGraphicFramePr>
          <p:cNvPr id="49155" name="Object 3"/>
          <p:cNvGraphicFramePr>
            <a:graphicFrameLocks noChangeAspect="1"/>
          </p:cNvGraphicFramePr>
          <p:nvPr/>
        </p:nvGraphicFramePr>
        <p:xfrm>
          <a:off x="304800" y="990600"/>
          <a:ext cx="1447800" cy="1380515"/>
        </p:xfrm>
        <a:graphic>
          <a:graphicData uri="http://schemas.openxmlformats.org/presentationml/2006/ole">
            <p:oleObj spid="_x0000_s49155" name="CorelPhotoPaint.Image.8" r:id="rId3" imgW="1182526" imgH="1127476" progId="">
              <p:embed/>
            </p:oleObj>
          </a:graphicData>
        </a:graphic>
      </p:graphicFrame>
      <p:sp>
        <p:nvSpPr>
          <p:cNvPr id="14" name="Rectangle 20"/>
          <p:cNvSpPr>
            <a:spLocks noChangeArrowheads="1"/>
          </p:cNvSpPr>
          <p:nvPr/>
        </p:nvSpPr>
        <p:spPr bwMode="auto">
          <a:xfrm>
            <a:off x="1752600" y="1371600"/>
            <a:ext cx="1982209"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Hand Safety</a:t>
            </a:r>
            <a:endParaRPr lang="en-US" sz="2800" b="1" dirty="0"/>
          </a:p>
        </p:txBody>
      </p:sp>
      <p:pic>
        <p:nvPicPr>
          <p:cNvPr id="20" name="Picture 19" descr="spills1.bmp"/>
          <p:cNvPicPr>
            <a:picLocks noChangeAspect="1"/>
          </p:cNvPicPr>
          <p:nvPr/>
        </p:nvPicPr>
        <p:blipFill>
          <a:blip r:embed="rId4" cstate="print"/>
          <a:stretch>
            <a:fillRect/>
          </a:stretch>
        </p:blipFill>
        <p:spPr>
          <a:xfrm>
            <a:off x="1219200" y="2743200"/>
            <a:ext cx="1723292" cy="1600200"/>
          </a:xfrm>
          <a:prstGeom prst="rect">
            <a:avLst/>
          </a:prstGeom>
        </p:spPr>
      </p:pic>
      <p:pic>
        <p:nvPicPr>
          <p:cNvPr id="21" name="Picture 20" descr="s.bmp"/>
          <p:cNvPicPr>
            <a:picLocks noChangeAspect="1"/>
          </p:cNvPicPr>
          <p:nvPr/>
        </p:nvPicPr>
        <p:blipFill>
          <a:blip r:embed="rId5" cstate="print"/>
          <a:stretch>
            <a:fillRect/>
          </a:stretch>
        </p:blipFill>
        <p:spPr>
          <a:xfrm>
            <a:off x="7391400" y="2895600"/>
            <a:ext cx="1380952" cy="1828572"/>
          </a:xfrm>
          <a:prstGeom prst="rect">
            <a:avLst/>
          </a:prstGeom>
        </p:spPr>
      </p:pic>
      <p:pic>
        <p:nvPicPr>
          <p:cNvPr id="22" name="Picture 21" descr="spills.bmp"/>
          <p:cNvPicPr>
            <a:picLocks noChangeAspect="1"/>
          </p:cNvPicPr>
          <p:nvPr/>
        </p:nvPicPr>
        <p:blipFill>
          <a:blip r:embed="rId6" cstate="print"/>
          <a:stretch>
            <a:fillRect/>
          </a:stretch>
        </p:blipFill>
        <p:spPr>
          <a:xfrm>
            <a:off x="4114800" y="2971800"/>
            <a:ext cx="1868060" cy="1704975"/>
          </a:xfrm>
          <a:prstGeom prst="rect">
            <a:avLst/>
          </a:prstGeom>
        </p:spPr>
      </p:pic>
      <p:pic>
        <p:nvPicPr>
          <p:cNvPr id="16" name="Picture 1">
            <a:hlinkClick r:id="rId7" action="ppaction://hlinksldjump"/>
          </p:cNvPr>
          <p:cNvPicPr>
            <a:picLocks noChangeAspect="1" noChangeArrowheads="1"/>
          </p:cNvPicPr>
          <p:nvPr/>
        </p:nvPicPr>
        <p:blipFill>
          <a:blip r:embed="rId8" cstate="print"/>
          <a:srcRect/>
          <a:stretch>
            <a:fillRect/>
          </a:stretch>
        </p:blipFill>
        <p:spPr bwMode="auto">
          <a:xfrm>
            <a:off x="8305800" y="5410200"/>
            <a:ext cx="581026" cy="1181748"/>
          </a:xfrm>
          <a:prstGeom prst="rect">
            <a:avLst/>
          </a:prstGeom>
          <a:noFill/>
          <a:ln w="9525">
            <a:noFill/>
            <a:miter lim="800000"/>
            <a:headEnd/>
            <a:tailEnd/>
          </a:ln>
        </p:spPr>
      </p:pic>
      <p:pic>
        <p:nvPicPr>
          <p:cNvPr id="19" name="Picture 3" descr="C:\WINDOWS\TEMP\auto0.bmp"/>
          <p:cNvPicPr>
            <a:picLocks noChangeAspect="1" noChangeArrowheads="1"/>
          </p:cNvPicPr>
          <p:nvPr/>
        </p:nvPicPr>
        <p:blipFill>
          <a:blip r:embed="rId9" cstate="print"/>
          <a:srcRect l="55850" t="30890" r="30186" b="60397"/>
          <a:stretch>
            <a:fillRect/>
          </a:stretch>
        </p:blipFill>
        <p:spPr>
          <a:xfrm>
            <a:off x="1752600" y="4419600"/>
            <a:ext cx="1793875" cy="1518029"/>
          </a:xfrm>
          <a:prstGeom prst="rect">
            <a:avLst/>
          </a:prstGeom>
          <a:noFill/>
          <a:ln/>
        </p:spPr>
      </p:pic>
      <p:pic>
        <p:nvPicPr>
          <p:cNvPr id="23" name="Picture 3" descr="C:\WINDOWS\TEMP\auto0.bmp"/>
          <p:cNvPicPr>
            <a:picLocks noChangeAspect="1" noChangeArrowheads="1"/>
          </p:cNvPicPr>
          <p:nvPr/>
        </p:nvPicPr>
        <p:blipFill>
          <a:blip r:embed="rId9" cstate="print"/>
          <a:srcRect l="6444" t="41188" r="79593" b="50099"/>
          <a:stretch>
            <a:fillRect/>
          </a:stretch>
        </p:blipFill>
        <p:spPr bwMode="auto">
          <a:xfrm>
            <a:off x="7620000" y="1424364"/>
            <a:ext cx="1142823" cy="967091"/>
          </a:xfrm>
          <a:prstGeom prst="rect">
            <a:avLst/>
          </a:prstGeom>
          <a:noFill/>
          <a:ln w="9525">
            <a:noFill/>
            <a:miter lim="800000"/>
            <a:headEnd/>
            <a:tailEnd/>
          </a:ln>
          <a:effectLst/>
        </p:spPr>
      </p:pic>
      <p:sp>
        <p:nvSpPr>
          <p:cNvPr id="24" name="Rectangle 20"/>
          <p:cNvSpPr>
            <a:spLocks noChangeArrowheads="1"/>
          </p:cNvSpPr>
          <p:nvPr/>
        </p:nvSpPr>
        <p:spPr bwMode="auto">
          <a:xfrm>
            <a:off x="152400" y="6172200"/>
            <a:ext cx="1183786"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Gloves</a:t>
            </a:r>
            <a:endParaRPr lang="en-US" sz="2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0"/>
          <p:cNvSpPr>
            <a:spLocks noChangeArrowheads="1"/>
          </p:cNvSpPr>
          <p:nvPr/>
        </p:nvSpPr>
        <p:spPr bwMode="auto">
          <a:xfrm>
            <a:off x="381000" y="228600"/>
            <a:ext cx="891462" cy="523220"/>
          </a:xfrm>
          <a:prstGeom prst="rect">
            <a:avLst/>
          </a:prstGeom>
          <a:solidFill>
            <a:srgbClr val="FF0000"/>
          </a:solidFill>
          <a:ln w="9525">
            <a:solidFill>
              <a:schemeClr val="tx1"/>
            </a:solidFill>
            <a:miter lim="800000"/>
            <a:headEnd/>
            <a:tailEnd/>
          </a:ln>
          <a:effectLst/>
        </p:spPr>
        <p:txBody>
          <a:bodyPr wrap="none">
            <a:spAutoFit/>
          </a:bodyPr>
          <a:lstStyle/>
          <a:p>
            <a:r>
              <a:rPr lang="en-US" sz="2800" b="1" dirty="0" smtClean="0"/>
              <a:t>Heat</a:t>
            </a:r>
            <a:endParaRPr lang="en-US" sz="2800" b="1" dirty="0"/>
          </a:p>
        </p:txBody>
      </p:sp>
      <p:graphicFrame>
        <p:nvGraphicFramePr>
          <p:cNvPr id="49154" name="Object 2"/>
          <p:cNvGraphicFramePr>
            <a:graphicFrameLocks noChangeAspect="1"/>
          </p:cNvGraphicFramePr>
          <p:nvPr/>
        </p:nvGraphicFramePr>
        <p:xfrm>
          <a:off x="1066800" y="838200"/>
          <a:ext cx="1524000" cy="1460500"/>
        </p:xfrm>
        <a:graphic>
          <a:graphicData uri="http://schemas.openxmlformats.org/presentationml/2006/ole">
            <p:oleObj spid="_x0000_s50178" name="CorelPhotoPaint.Image.8" r:id="rId4" imgW="1127476" imgH="1078903" progId="">
              <p:embed/>
            </p:oleObj>
          </a:graphicData>
        </a:graphic>
      </p:graphicFrame>
      <p:pic>
        <p:nvPicPr>
          <p:cNvPr id="15" name="Picture 5" descr="C:\Documents and Settings\Administrator\Application Data\Microsoft\Media Catalog\Downloaded Clips\cl47\j0178170.gif"/>
          <p:cNvPicPr>
            <a:picLocks noChangeAspect="1" noChangeArrowheads="1" noCrop="1"/>
          </p:cNvPicPr>
          <p:nvPr/>
        </p:nvPicPr>
        <p:blipFill>
          <a:blip r:embed="rId5" cstate="print"/>
          <a:srcRect/>
          <a:stretch>
            <a:fillRect/>
          </a:stretch>
        </p:blipFill>
        <p:spPr bwMode="auto">
          <a:xfrm>
            <a:off x="4343400" y="3276600"/>
            <a:ext cx="4648200" cy="2680446"/>
          </a:xfrm>
          <a:prstGeom prst="rect">
            <a:avLst/>
          </a:prstGeom>
          <a:noFill/>
        </p:spPr>
      </p:pic>
      <p:sp>
        <p:nvSpPr>
          <p:cNvPr id="10" name="Rectangle 6"/>
          <p:cNvSpPr>
            <a:spLocks noChangeArrowheads="1"/>
          </p:cNvSpPr>
          <p:nvPr/>
        </p:nvSpPr>
        <p:spPr bwMode="auto">
          <a:xfrm>
            <a:off x="2590800" y="1828800"/>
            <a:ext cx="6553200" cy="1066800"/>
          </a:xfrm>
          <a:prstGeom prst="rect">
            <a:avLst/>
          </a:prstGeom>
          <a:noFill/>
          <a:ln w="9525">
            <a:noFill/>
            <a:miter lim="800000"/>
            <a:headEnd/>
            <a:tailEnd/>
          </a:ln>
          <a:effectLst/>
        </p:spPr>
        <p:txBody>
          <a:bodyPr/>
          <a:lstStyle/>
          <a:p>
            <a:pPr marL="342900" indent="-342900">
              <a:spcBef>
                <a:spcPct val="20000"/>
              </a:spcBef>
            </a:pPr>
            <a:r>
              <a:rPr lang="en-US" sz="3200" b="1" u="sng" dirty="0"/>
              <a:t>Fire Extinguisher </a:t>
            </a:r>
            <a:r>
              <a:rPr lang="en-US" sz="3200" dirty="0"/>
              <a:t>– </a:t>
            </a:r>
            <a:endParaRPr lang="en-US" sz="3200" dirty="0" smtClean="0"/>
          </a:p>
          <a:p>
            <a:pPr marL="342900" indent="-342900">
              <a:spcBef>
                <a:spcPct val="20000"/>
              </a:spcBef>
            </a:pPr>
            <a:r>
              <a:rPr lang="en-US" sz="3200" dirty="0" smtClean="0"/>
              <a:t>Located </a:t>
            </a:r>
            <a:r>
              <a:rPr lang="en-US" sz="3200" dirty="0"/>
              <a:t>in </a:t>
            </a:r>
            <a:r>
              <a:rPr lang="en-US" sz="3200" dirty="0" smtClean="0"/>
              <a:t>science room closet by door.</a:t>
            </a:r>
            <a:endParaRPr lang="en-US" sz="3200" dirty="0"/>
          </a:p>
          <a:p>
            <a:pPr marL="342900" indent="-342900">
              <a:spcBef>
                <a:spcPct val="20000"/>
              </a:spcBef>
            </a:pPr>
            <a:endParaRPr lang="en-US" sz="3200" dirty="0"/>
          </a:p>
        </p:txBody>
      </p:sp>
      <p:sp>
        <p:nvSpPr>
          <p:cNvPr id="16" name="Text Box 8"/>
          <p:cNvSpPr txBox="1">
            <a:spLocks noChangeArrowheads="1"/>
          </p:cNvSpPr>
          <p:nvPr/>
        </p:nvSpPr>
        <p:spPr bwMode="auto">
          <a:xfrm>
            <a:off x="746125" y="3927475"/>
            <a:ext cx="6376638" cy="369332"/>
          </a:xfrm>
          <a:prstGeom prst="rect">
            <a:avLst/>
          </a:prstGeom>
          <a:noFill/>
          <a:ln w="9525">
            <a:noFill/>
            <a:miter lim="800000"/>
            <a:headEnd/>
            <a:tailEnd/>
          </a:ln>
          <a:effectLst/>
        </p:spPr>
        <p:txBody>
          <a:bodyPr wrap="square">
            <a:spAutoFit/>
          </a:bodyPr>
          <a:lstStyle/>
          <a:p>
            <a:endParaRPr lang="en-US" dirty="0"/>
          </a:p>
        </p:txBody>
      </p:sp>
      <p:sp>
        <p:nvSpPr>
          <p:cNvPr id="17" name="Text Box 11"/>
          <p:cNvSpPr txBox="1">
            <a:spLocks noChangeArrowheads="1"/>
          </p:cNvSpPr>
          <p:nvPr/>
        </p:nvSpPr>
        <p:spPr bwMode="auto">
          <a:xfrm>
            <a:off x="2057400" y="6172200"/>
            <a:ext cx="5437299" cy="519113"/>
          </a:xfrm>
          <a:prstGeom prst="rect">
            <a:avLst/>
          </a:prstGeom>
          <a:noFill/>
          <a:ln w="9525">
            <a:noFill/>
            <a:miter lim="800000"/>
            <a:headEnd/>
            <a:tailEnd/>
          </a:ln>
          <a:effectLst/>
        </p:spPr>
        <p:txBody>
          <a:bodyPr wrap="square">
            <a:spAutoFit/>
          </a:bodyPr>
          <a:lstStyle/>
          <a:p>
            <a:r>
              <a:rPr lang="en-US" sz="2800" dirty="0">
                <a:solidFill>
                  <a:srgbClr val="E81808"/>
                </a:solidFill>
              </a:rPr>
              <a:t>REMEMBER: Stop, Drop, &amp; Roll</a:t>
            </a:r>
          </a:p>
        </p:txBody>
      </p:sp>
      <p:sp>
        <p:nvSpPr>
          <p:cNvPr id="18" name="Text Box 12"/>
          <p:cNvSpPr txBox="1">
            <a:spLocks noChangeArrowheads="1"/>
          </p:cNvSpPr>
          <p:nvPr/>
        </p:nvSpPr>
        <p:spPr bwMode="auto">
          <a:xfrm>
            <a:off x="304800" y="6172200"/>
            <a:ext cx="1538954" cy="519113"/>
          </a:xfrm>
          <a:prstGeom prst="rect">
            <a:avLst/>
          </a:prstGeom>
          <a:noFill/>
          <a:ln w="9525">
            <a:noFill/>
            <a:miter lim="800000"/>
            <a:headEnd/>
            <a:tailEnd/>
          </a:ln>
          <a:effectLst/>
        </p:spPr>
        <p:txBody>
          <a:bodyPr wrap="square">
            <a:spAutoFit/>
          </a:bodyPr>
          <a:lstStyle/>
          <a:p>
            <a:r>
              <a:rPr lang="en-US" sz="2800" dirty="0">
                <a:solidFill>
                  <a:srgbClr val="060502"/>
                </a:solidFill>
              </a:rPr>
              <a:t>On Fire?</a:t>
            </a:r>
          </a:p>
        </p:txBody>
      </p:sp>
      <p:sp>
        <p:nvSpPr>
          <p:cNvPr id="19" name="Rectangle 18"/>
          <p:cNvSpPr/>
          <p:nvPr/>
        </p:nvSpPr>
        <p:spPr>
          <a:xfrm>
            <a:off x="609600" y="3657600"/>
            <a:ext cx="6400800" cy="2142125"/>
          </a:xfrm>
          <a:prstGeom prst="rect">
            <a:avLst/>
          </a:prstGeom>
        </p:spPr>
        <p:txBody>
          <a:bodyPr wrap="square">
            <a:spAutoFit/>
          </a:bodyPr>
          <a:lstStyle/>
          <a:p>
            <a:pPr marL="342900" indent="-342900">
              <a:spcBef>
                <a:spcPct val="20000"/>
              </a:spcBef>
            </a:pPr>
            <a:r>
              <a:rPr lang="en-US" dirty="0" smtClean="0"/>
              <a:t>To operate the fire extinguisher remember </a:t>
            </a:r>
          </a:p>
          <a:p>
            <a:pPr marL="342900" indent="-342900">
              <a:spcBef>
                <a:spcPct val="20000"/>
              </a:spcBef>
            </a:pPr>
            <a:r>
              <a:rPr lang="en-US" sz="2400" b="1" dirty="0" smtClean="0">
                <a:solidFill>
                  <a:srgbClr val="FF0000"/>
                </a:solidFill>
              </a:rPr>
              <a:t>P-A-S-S</a:t>
            </a:r>
          </a:p>
          <a:p>
            <a:pPr marL="342900" indent="-342900">
              <a:spcBef>
                <a:spcPct val="20000"/>
              </a:spcBef>
            </a:pPr>
            <a:r>
              <a:rPr lang="en-US" dirty="0" smtClean="0"/>
              <a:t>	</a:t>
            </a:r>
            <a:r>
              <a:rPr lang="en-US" b="1" dirty="0" smtClean="0">
                <a:solidFill>
                  <a:srgbClr val="FF0000"/>
                </a:solidFill>
              </a:rPr>
              <a:t>P</a:t>
            </a:r>
            <a:r>
              <a:rPr lang="en-US" dirty="0" smtClean="0"/>
              <a:t>- Pull the Pin</a:t>
            </a:r>
          </a:p>
          <a:p>
            <a:pPr marL="342900" indent="-342900">
              <a:spcBef>
                <a:spcPct val="20000"/>
              </a:spcBef>
            </a:pPr>
            <a:r>
              <a:rPr lang="en-US" dirty="0" smtClean="0"/>
              <a:t>	</a:t>
            </a:r>
            <a:r>
              <a:rPr lang="en-US" b="1" dirty="0" smtClean="0">
                <a:solidFill>
                  <a:srgbClr val="FF0000"/>
                </a:solidFill>
              </a:rPr>
              <a:t>A</a:t>
            </a:r>
            <a:r>
              <a:rPr lang="en-US" dirty="0" smtClean="0"/>
              <a:t>-Aim the hose at the base of the fire from 5-6  feet away.</a:t>
            </a:r>
          </a:p>
          <a:p>
            <a:pPr marL="342900" indent="-342900">
              <a:spcBef>
                <a:spcPct val="20000"/>
              </a:spcBef>
            </a:pPr>
            <a:r>
              <a:rPr lang="en-US" dirty="0" smtClean="0"/>
              <a:t>	</a:t>
            </a:r>
            <a:r>
              <a:rPr lang="en-US" b="1" dirty="0" smtClean="0">
                <a:solidFill>
                  <a:srgbClr val="FF0000"/>
                </a:solidFill>
              </a:rPr>
              <a:t>S</a:t>
            </a:r>
            <a:r>
              <a:rPr lang="en-US" dirty="0" smtClean="0"/>
              <a:t>-Squeeze the handle.</a:t>
            </a:r>
          </a:p>
          <a:p>
            <a:pPr marL="342900" indent="-342900">
              <a:spcBef>
                <a:spcPct val="20000"/>
              </a:spcBef>
            </a:pPr>
            <a:r>
              <a:rPr lang="en-US" dirty="0" smtClean="0"/>
              <a:t>	</a:t>
            </a:r>
            <a:r>
              <a:rPr lang="en-US" b="1" dirty="0" smtClean="0">
                <a:solidFill>
                  <a:srgbClr val="FF0000"/>
                </a:solidFill>
              </a:rPr>
              <a:t>S</a:t>
            </a:r>
            <a:r>
              <a:rPr lang="en-US" dirty="0" smtClean="0"/>
              <a:t>-Sweep the hose back and forth across the fire.</a:t>
            </a:r>
            <a:endParaRPr lang="en-US" dirty="0"/>
          </a:p>
        </p:txBody>
      </p:sp>
      <p:sp>
        <p:nvSpPr>
          <p:cNvPr id="20" name="Rectangle 19"/>
          <p:cNvSpPr/>
          <p:nvPr/>
        </p:nvSpPr>
        <p:spPr>
          <a:xfrm>
            <a:off x="2514600" y="304800"/>
            <a:ext cx="6096000" cy="1077218"/>
          </a:xfrm>
          <a:prstGeom prst="rect">
            <a:avLst/>
          </a:prstGeom>
        </p:spPr>
        <p:txBody>
          <a:bodyPr wrap="square">
            <a:spAutoFit/>
          </a:bodyPr>
          <a:lstStyle/>
          <a:p>
            <a:r>
              <a:rPr lang="en-US" sz="3200" b="1" u="sng" dirty="0" smtClean="0"/>
              <a:t>Fire Blanket </a:t>
            </a:r>
            <a:r>
              <a:rPr lang="en-US" sz="3200" dirty="0" smtClean="0"/>
              <a:t>– Located in back of classroom in the red container</a:t>
            </a:r>
            <a:endParaRPr lang="en-US" sz="3200" dirty="0"/>
          </a:p>
        </p:txBody>
      </p:sp>
      <p:pic>
        <p:nvPicPr>
          <p:cNvPr id="11" name="Picture 1">
            <a:hlinkClick r:id="rId6" action="ppaction://hlinksldjump"/>
          </p:cNvPr>
          <p:cNvPicPr>
            <a:picLocks noChangeAspect="1" noChangeArrowheads="1"/>
          </p:cNvPicPr>
          <p:nvPr/>
        </p:nvPicPr>
        <p:blipFill>
          <a:blip r:embed="rId7" cstate="print"/>
          <a:srcRect/>
          <a:stretch>
            <a:fillRect/>
          </a:stretch>
        </p:blipFill>
        <p:spPr bwMode="auto">
          <a:xfrm>
            <a:off x="8305800" y="5410200"/>
            <a:ext cx="581026" cy="1181748"/>
          </a:xfrm>
          <a:prstGeom prst="rect">
            <a:avLst/>
          </a:prstGeom>
          <a:noFill/>
          <a:ln w="9525">
            <a:noFill/>
            <a:miter lim="800000"/>
            <a:headEnd/>
            <a:tailEnd/>
          </a:ln>
        </p:spPr>
      </p:pic>
      <p:pic>
        <p:nvPicPr>
          <p:cNvPr id="50181" name="Picture 5" descr="This safety sign indicates the location of a fire blanket."/>
          <p:cNvPicPr>
            <a:picLocks noChangeAspect="1" noChangeArrowheads="1"/>
          </p:cNvPicPr>
          <p:nvPr/>
        </p:nvPicPr>
        <p:blipFill>
          <a:blip r:embed="rId8" cstate="print"/>
          <a:srcRect/>
          <a:stretch>
            <a:fillRect/>
          </a:stretch>
        </p:blipFill>
        <p:spPr bwMode="auto">
          <a:xfrm>
            <a:off x="7848600" y="838200"/>
            <a:ext cx="1133475" cy="1133476"/>
          </a:xfrm>
          <a:prstGeom prst="rect">
            <a:avLst/>
          </a:prstGeom>
          <a:noFill/>
        </p:spPr>
      </p:pic>
      <p:sp>
        <p:nvSpPr>
          <p:cNvPr id="50185" name="AutoShape 9" descr="data:image/jpg;base64,/9j/4AAQSkZJRgABAQAAAQABAAD/2wBDAAkGBwgHBgkIBwgKCgkLDRYPDQwMDRsUFRAWIB0iIiAdHx8kKDQsJCYxJx8fLT0tMTU3Ojo6Iys/RD84QzQ5Ojf/2wBDAQoKCg0MDRoPDxo3JR8lNzc3Nzc3Nzc3Nzc3Nzc3Nzc3Nzc3Nzc3Nzc3Nzc3Nzc3Nzc3Nzc3Nzc3Nzc3Nzc3Nzf/wAARCADAAMIDASIAAhEBAxEB/8QAHAAAAgMBAQEBAAAAAAAAAAAAAAUEBgcDAQII/8QATxAAAQIEAgIJEAgEBQQDAAAAAQIDAAQFEQYhEjETFEFRYXF0stEHFRYiNDZUVXKBkZOUobHhIyQyMzVWc8FCUlOjJkNigvBEZKLxkqTC/8QAGwEAAQUBAQAAAAAAAAAAAAAABAABAgMFBgf/xAA5EQABAwIDBQYEBQMFAQAAAAABAAIDBBESITEFExRBUTJSYXGR0RWhsfAiNFOBwQZCYiQzQ2Ny4f/aAAwDAQACEQMRAD8A+KbLUtuhLqFQlXn17ZDSQ07oZaN48M5hy34TOe1fKPRbsKVy8cyEUZheWgZBegQwCZz3OcdSMiU723hzxVN+1fKDbeHPFM57V8oSQRHenoPQK7gGd4+pTvbeHdylTftXyg23hzxVN+1fKEkELenoPRLgWd4+pTvbeHPFM37V8oNt4c8VTntXyhJBC3p6D0S4BnePqU723hzxVOe1fKDbeHdylTftXyhJBC3p6D0CXAM7x9Sne28PeK5v2r5RLprNBqTkwyzT5ppxMu44lapjSF0jeisw8wh+ITPI3uaYmx+JwFgqKqlEURe1xuPEow+zIGnVKdn5PbO1ggoRshRrVbcgNUod8sPD2tfRHlG72635DPOhJDFxaBZKKATyPLyciOZHIJ510on5fHti+iDrpRPy+PbF9EI4IjvXfYV/ARdT6n3TzrpRPy+PbF9EHXSifl4e2L6IRwQt677CXARdT6n3TzrpRPy8PbF9EHXSifl8e2L6IRwQt677CXw+LqfU+6eddKJ+Xv8A7i+iDrpQ/wAvj2tfRCOCFvXeHolwEXU+p90866UP8vj2tfREyjv0OpVNiSNC2MPLtpCaUbe6KvDfCPfJIfq9MSZI5zgP4VNTRsjhc5pNwOpSqYbaRMOpGkAlZA9MEeTl9tv/AKivjBErt6JgTbVOx3lK5eOZCOHg7ylcvHMhHFcmgRFF/f8A+iiCCA6iANyKhqjCSBcKy0XBVVrEoJpkstNK+wXSQVDftCaq0yapU6qUnW9BxOYIzChviNlwrVJOeokqqXcSNjaCFpvYpUBYgjzRQOqdUpSeqsu1KqSsy6FJcWnOxJGXmtBkkTGsuCucodpVU1YYnjL6KmwQ0o+H6nWG3XJGX0kNjNSjYE7w3zC1xC2nFNOoUhxBIUlQsQYGLXAXIW8yoie4sa65C+YII6OsOtNtLcTZLqdJHCN+I2vmrS4CwPNc4eYR7vmeRvc2FknLCYbmlFRTsDBdFhrIIy98M8Id3zPI3uaYtjFnBA1rwYHtGoRRu9ut+QzzoRw7ove3W/IZ50JIT+y1NRduTzH0CIDxGDcMaFgvBtMqVETO1DTcW6SAErI0LEj0xFjC82Csra2OjZjes9ghjiGmppNZmZJDmm22rtVHWARfOI8xT5yXlW5p+WdbYd+w4pORhi0g2VzKhjmNdftaXUbcgiXT2HnVKdlwhTjA2XYzmSAQTYajxXhgmWl63PP7QZUy46gLbRbtQ4BdSbjcIBIh2x4lVJVNjdYjIa+CSQR9qbUkjSSUg7p47fHKPj47sQIsiQ8O0KIb4R75JD9XphRDfCXfJIfq9MTj7YVFZ+Xf5FKZw/W3/wBRXxggnB9bf/UV8YIkgRonY7ylcvHMhHDxPeUrl45kJEpUtQSgEqJyAF7mGfnZE0hAEhPUr6ZacfdQ0yhS3FkBKUi5JjT8NdT+TZlkvVpvZ31C+xXIQjgy1mJWBMJppLCZ2eSDOuC9jnsQ3hw78XBZS2kkmwtneC4YABdy5ram2HyvMcJy69VV5vAdCfQoMsKlXCLabKyn3bsVd/qeTEnOIWpSp6RBupDVkuEcRyPmzhrOYkermJZej0WaWywlV3phvWq2sJ4Is4bqsqO0dZnEfyujYl//ACHanzgRZgY/QaIIVFXSixd2hoolHqcoH2qbKy6WdFObYBSW7bhBAz9McMWYRlK42XmgGZ0DJwfxcChuxNmJmnzRS1VZQsOnJG2E2F/9KxkPTEemTyUVdUnLvvPyxQokuK0tEp/lOsi+Wd88huxMgEWKGZLIx+9jNiFlqcPzTNTdkqgytDjaCpKQcncwBY7xvDjGOH3JZpM0HCUo0WkoBvcDRSTwG+5xRoc+JaqEy7LSX3WlAl0GwZUM9e/wC8RqnT3p2jJcnWvrDQS6lDY/iGZGeWcU7loaQFqDa8z5mPdlZZLSbhmpA+Bq+IiXhDu+Z5G9zYi01C20VRDiShaZRYUkjMG4iVhDu+Z5G9zYGZ2mreqDeOU+S8o3e3W/IZ50JIeUbvbrfktc6EcQf2WoijyfJ5j6BSabJrqE+xJtmynl6IvqjQZfDGKqGwtqjVRlxlRuUqGiQd21wRFRwQjTxXThvOX9AMbibDVYQRTRgtJWJtyskimbGLEWvYi6yKi0JTdbdcxKl5TyDsglwkrU8f5sr9r/AMyjRaZNytbknUKlNBlK9jLTqQbiwOrMDXCx5t6flVPzzSpmTecVopbSQ7LAEpBTbMjLPj3RHJt9ukSS0ylQebQgXDbkgBpHUM7C5MERsw5BY9RUOqbEnMadAvpzBEpL1lio007ChJ+lYIulSSCDbeOfnisSFPqWEqq/MqQpNPD4aeUpNwpsntVA7toszeJn2pREs4WVVV9S0y4KSlCyBcEg5gX7XhIiFO02uvTU+04kuU+flCtbSlhQZesO1G7r3oi5rdQrYppwC2V2RHPmEgMnM09h1LrbL6mmVPHRGkh+XUs3F98GxHHFPWhSbEoKQoXTfdHBGk0+bZnMOqkaNLuELS62+04sFbCyklKRwaQNooVXlZySVLNTrSkEMI2O4sNHXu8ecDzMyFlu7KqCZHNcQDfRQYb4R75JD9X9jFswZgeXmpNE/V0KXsubbN9EaO+eOLfL4Vosm6mYlqe0282dJKxe498KOndk5QrttQWdC0EnTwWHTq0icfzH3ivjBH1OKO3H8/8AMV8YIqwFGN0CdJ7ylcvHMhj1M5GXmq8px/RUqXb020nMFV7X81/fC5PeUrl45kQ6BWH6HU2p2XGkE9qtH86TrETBDXglQkiklppmR63K3wWGrVFO6onXtcglulslcsofTqbPb23gN7hEPqFXJOtyaZiTWCRkts/aQd4x49XKczU+t806GJmwUgOjRCwf5TqPxg4kObquOhxwz3LblvJZl1NE3xUjSFillZIItnkI2IZwmmqLLOTG35BIl54AhLyBkq9slDdBtx8MT6VNGckW3inRUclJ/lUMiPSDDRMwCyt2hU8XJvbW5WUhxtK0FKwCkjMHVFExRXZKQTOyFMRsLjbYL7kshIINwNEHfz825FxrU0ZKlTcyk2LTKljzC8YXLLW7L1Fx1RU4ttKlkm9zpi8QmfhyCK2VRie8jjkLJvRMRSlLSpt2Vfm2SSQl0puknWQdYhm/jenONLS1RShZHaqU4FAHcNjlFHggIVDwuodsele7E4G/mnEs/LuGe2EPl15hZUp0p1faOrijpg/u+Z5E9zYX0z7x/kzvNMMMId3zPI3ubEmG7gVCojEcUrR0CKN3t1vyWudCMZ6oeUbvbrfktc6EeVs/dEJOy1EUfbk8x9ArJ1O29PFsmbfYC1e6NpURongEZp1KaUS9M1R0EBI2Jo84/tDyQxk1OYqmKWbCXI2NlwfxLGv07nFBkFmMz5rmNrh1TVuMYuGDNP8AD2dGlVfzIKvSSY7VWZbk6e/MvZttJK1cQziJRFmXSqmO/eStgkn+Ns30VD4HhETp6WbnJJ6WdzQ6goPEYIOixBYPGLRYPOVZ6cqq6jMBDiyvS0FJuLDc8wyi21SpvCntStMqL70y8tJlQ2Dp7ERmhR1Eg8RFop9WkHqXUJiSmRZxtVrnLSG4RxgXi0dTGRccriptcuvYkMrSHNDtQokZA79rwBG52ItXZVsUHDtnbo0ZeKbopeMXJUaDEgw8pSVLdSQlxZTmNMjIwzaw9Uaw0g4o2BbjEwHG9h1FFs08RIzhg9XJyZm3JehyKJoMq0XZh13QbCv5QbEkjgjrS6449O9b6lJmTnSgrQnTC0OgaylX7QWGi9lzT55bXDQOeWq4TreKUzik0w0wSYICA4FaQFs7578MJUVfbkzt0yu1NH6DYgdP/deGYItHy59lXFE8NkIZb2FgvztOd1v/AKivjBHk53Y/kfvFbnDBAK7hr8hknSe8pXLxzIR/8zh4nvKVy9PMiPhmnt1OuSko+oJaWu677oAvbz2itwxEBWwyCJkrzyJWjdTajdbqQqeeBS7NHSF8tFA1dMUHGdX69Vt95Buw39G1nrA3fOY0PH1YTSKBtaXUEPTP0bYSfsptmfRGQZgZi2UXTvwgMCzNjwuqJH1cnPRaz1L6g5N0R2XecK1S7lgVG5CTmP3h9S3m2KhPyRWAvZdnQgn+FYubf7gqM66l1QRKVx2WdWEpmW7Judak5j3Ew66pLjtNn6XV5RQbebUpHGMjY741xdHIAy6y6yivXuhbli0Vjxy4W8KVBQOZZ0fSbfvGOyfclQO4Wk88RfcT4sp1Ywg+hh0ImVaIUwr7STcE8eqKDJn6nP5H7pPPTFMzg54IWnseF8VO4PFjiChwQHXBAa6UHJTKZ94/yZ3mmGGEPxCZ5G9zYX0wgOPcMu6NX+kwwwh3fM8je5sXx6hZtZbBJ5BFGP8Ahut+S1zoUSrDkzMtMMJ0nHFBKRvkw2o/e3W/Ja50PupjS23Zt+rTWhoSw0UZ6lEZnzCJYMWEKh1SKaOaTxy87BPsRzLeEsItSEou0y4jYmzukn7SveYypt1bbiXGlFLiFBSVg5gjd9MPMaVnr1WnXG1Ey7N2mb6iN0+cwhuL8J1DfhpZMT8tAp7MpN1AXSdp2ZWrYnn5hnCtOrMu4Wp0Buzid0LA0gd8dAiPS+qTKiRT1zYeE0kWOxJ7VfDwRFxi4lGAKSgG5VsQy4EE/tGd2FwSMxFkszmuyWds/ZsFVC7eDRxT7F+IG8QzbTzcpsGxiwWVXUocO5EemYjq9Mldqyc4pti5IQEg2vr1iFMHHA5kcTiC3W0cDYhERdo6rYup3UJaZw6y0hadnbKtmTfMqJJJPHeFXVKrKZJ2QEg8lM8ytSwpNiUJ0bH0xmjbjjS9JpxaDa10qIjxSitRUslSjrKs7xeakllllR7Da2q3pN29FYBjbEYFuuKvVp6IY4cxbW5yuycvMzqlsuLstJQnPXwRTYb4RH+JJD9Xpitkjy4ZouqoKZsD3NYAbJVOd1v9t/mK3RvwQThO238z94r4wRE3UWjIJ2nvKVy8cyEaVKSoKSSCDcEGxEWGmNy85hlyScn5aVd22HAH12uNG0cux9jx9SfWHoiRaTaylDURxF7ZOp5JM/MPzCgqYecdUMruLKj745+e8Pex9jx7SvWHog7H2PHtK9YeiGMbyrm1tO0WH0PskiFqbWFoUUqTqUDYiJM/Up2olsz0y4/sY7XTOqGXY+x49pXrD0Qdj7Hj2lesPRCEbwLJjV0xcHHUeB9ki3uDVwR3lZpyVLhbCFBxOipK06QIvfV5obdj7Hj2lesPRB2PsePaV6w9EMI3BSdWU7hYn5FL+uTng8n7OIOuTng8n7OIYdj7Hj2lesPRB2PsePqV6w9EPgequIpPsFLzUntFxKWpZGmkoJQyAbEWOcT8IZVCay/6J7mmPex9jx7SvWHoidSJCUpj0zMOVmnOgyziAht0lSiU6rWiTGuDrlVVM8DoXNj1PgVAo3e1W+FLXOhXLz01LMOsS8w420794hKrBUNMPuSSqZUpOcnm5VUwlvQUtJIyN9yDrPSvzJJ+oX0wiHEAgpMljje9soOZB0J5BI4IedZ6V+ZJP1C+mDrPSvzJJ+oX0xDdPRXHwdD6H2Sp+dmn2WmHn3FtNfdoKsk8UcIedZ6V+ZJP1C+mDrNSfzJJ+oX0w5jedVFtbTtFmgj9j7JHBDzrNSvzJJ+oX0x71mpP5kk/UL6YbdOUviEPj6H2SKCHnWak/mST9Qvpg6zUn8ySfqF9MLdOS+IQ+PofZI4b4R75af8Aq9Mdes9K/Mkn6hfTE2jStIp1Tl51eIZVaWV30UsrF8okyMhwJVFTWxPhc1oNyDyPsqvOd1v/AKivjBHzNLSqaeINwVqIPnghWb1TgCydU2lSL9JVUKjPOy7aXg0EoYDhva+/xx9bTw742m/YrfvHoH+ClX8PHMhOlh1bDjyUkobsFZar6ockNsAFFjHSFznSEC9sreyb7Sw543m/Y/nBtLDnjeb9i+cKX2kNpZUFglaNIj+XO1vdeOW9wxEvA5K5tKXaSu+Xsne0sOeNpv2L5wbTw543m/YvnCTXBDbwdAn4N3KQ/L2TvaeHPG837F84NpYd8bTfsXzhJBC3g6BPwT/1D8vZO9pYc8bTfsXzg2lhzxtN+xfOEkELeDoEuCd+ofl7J3tLDnjeb9j+cd5ajUWd2VElVJhbqGluBKpXRvYX13iuw9wgfr8zyN7mmJMcHOtZUVEEkMZkEhy8vZRcPSDVSnSzMuONtpZW4ot2J7UX3cokbHhiwtNVTPP7tHRH1gz8RmORPc2EI/aGuAwGylgdPO4F5AAGie7Hhnwqq+qb6INjwz4VVfVN9EI4IjvB3QreC/7Hff7J5seGfCqr6pvog0MM+FVT1TfRCMC5tHR9h2XcLbqFIUDYg7+WXvEOH/4hMaQA23pv5/8AxONjw14VVfVN9EGx4Z8Kqnqm+iEcELeDoE/BH9R33+yebHhnwqq+qb6INjwz4VVfVN9EI4Ibef4hLgj+o77/AGTst4a3Jqq+qb6I+m2cNLWlImqqCohI+jRrvxQijpL90NeWPjEg8G34Qovoy1pIkOXl7K2v4OkEPOIEzMEJUQO1Tv8AFBFmmQNsu+WfjBBe6HdXLfEajvFUVFuwtV8vr6eZEfDb8w1U22WE7Ih87E40RcLB3PnHdPeUrlw5kMep2283iOVWWwWnW3LKIvYpHxEDgXc3yW/I9rKaVxzzK+cVUdmRlZebZSkIcm1pUojLtQB6LhR88LKpTXJCnoccbKVPPlYvmEpAysd0Z3jU5ejy8/QnKTUG1EsuKSTqI7YlKh5jePiru0nD1MlkTg2YNoDbLBAUp1QyBA34vdADmsWn2s9oay2Ig+qxx+VmJcNqfZcaS4nSQVpIChvjghm1R1Ko/XF9JDDY0tIf5hJ0QngsQbxcpmoOzbaZXGNNTLSk0byz6BbYDuAncPD7oa16kNsYWmJaRCTJtyhCBr0laQN/ib8MVtgGZR0u2JCGMIsSdRmPVZBBBlkBnePbHXY2OrLXAi6W4XkEEEJOiHmEO75nkb3NhHDzCH4hM8je5sWRdoIOv/LOXuDPxGZ5E9zYRD9oeYM/EZnkTvNhEP2hHsDzUKf8w/yH8r2CCCK0evUmygd7PXFxEkmqUSrvF1KksFt4OHcUE9sL7+oRVqdKOVCfYk2rabq9EfE/CLLQUuzlOmsNtIeaMzO90lHa6ItpJO8bJv54vhBIzWPtN4FiDYtI9Lqo7gNoIl1VmXYqD7MotS2m1aAWo5qI1n0xEihwsbLVjeHsDhzRBBBCU0R0l/v2vLHxjnHSX+/a8sfGENVCX/bd5LUpnul3yz8YIJnul3yz8YI2F50qKnLBSj/345hi39SxhgST8yXCpxTuxgEZJyvlx2EVFPeSvgqCeZFio1dbkqPJ0bDwL1QmCStxwABtR134oDisHAnouhrw58DmN5uPorfiHETdKKZWVbMzUXsmpdGZud1W8IjYfw48Js1evOCZqKtQOaWRvJESsN4bYpQVMvrMzUHc3ZlesneG8If6MFBt8yucdK2MYIv3KjzskxPSjktNNpcZWLFChlFLfbm8KNuS00lyew+8Ck3uVy4O4d8ZxfYgVmblpGmzExOW2BCDpAi+lwW3bw5aNVCGVzThIuDyWTz2F23azKS1Hmm35acGmgg3LTY1k8FvflGkHDNIdpjVLflkLbaT2pP2h/qv/wA1xDwTQxISjk+4ylmZnDp7GB90g5hHvuYjSrDtJnJqccUt2ZacUHypV9JpZuhQ3gCM/PFTI2tzI1WhVVksxDQ8/h08UjqvU1mEqK6XOIW3uNvCx9IhYep5XggqKZYEak7LmYvCGZBdG2+879b0CpUzp/SJc3hvZ5aMfdXrNQkWZNLDKC8pguvheQFgL7uWZMMYIzmrY9rVrbMDr+aySpUqfpbuxVCVWyo/Z0hkriOowwwj+ITPI3ubGnYqqtJkqYUVhDby3E9rL5EqPANzjjM8LqQqqzimkbG2ZR8pRpX0RY5X3YoMbWPFitaKulq6R5kba3PkV5g38SmeRvc2EI/aH2DfxGY5G9zYQj9opPYHmtOn/MP8h/K9gggtff8ANFaPT/BEtMTGIpRUto3ZXsitLeGscdiY1BEhT265MNtgtzKwibOju2JSfTfPjip4Hp8zK0xE8204l1ZS8E2+0Eq0felRy4Iv6GZVyZ26hKVOhJa2Qbove3pEaMDLMXC7Xqt5UmxyGSxrFdDdpVVmwBpS4XpJWP4Qu5Fx5iPNCLKNSqVGVVq2ueRMKKXQAG1IsChCgLZ7pIJB3ozaoy21J+Zltxp1SBfeBMCzxlpxLodlVm+YIycwFGggzuLC/BH24y60BsjS0aQuCpJF+KKVrl7QbE5r4jpL/fteWPjHO4Oo3jpL/fteWPjCGoUZCDG63RalM90u+WfjBH1ND6y75Z+MEa2ILzu6oae8pXLxzIMEAdlVO/U/Yx6jvKVy8cyPMEd9VP8A1P2MZ4ye1de4f6afzP0W5AZDijm/MsS4BeebbB1FagI6HVlvRjfVKmHX8TPMuLJbaQgIRuC4zyg2WTA265GgozVy7sGy1pNTkVHRE4wTwOCEmM7OJpCFWUyufb2TdBGZF/PGLcWVtWUaRKLfnepw3MqUpbsi6HkE6yELv8IqZNvAQtKq2TwRa/Fe5stFGQyhTVWkmpSBsPpSthzL7aNAqsfOBDGSfRNSrT7dihxAWm28ReIc/wBtWKYneLqv/C3/AOoJ1WE27XKC5QJeUO2mJgtbENLSeQlwADdzF9zfhdWJqampNbymkLQ3KPkTLCwptRIBHCDlqMP8Q50txF7bItDZz3FKAPuJindUttdOlpeYp6lMB8qbfDZsFgjK41b8QkyaSjKNplma06krOpybfnphUxNuqddVrUo3hthHOoTPI3ubCMQ8wj3fM8jd5sZ8Zu8Lt6xgZSuAFl7gz8RmeRPc2EI3OKH2DPxJ/kT3Mj7wrhWaxEl1bb6GGW7JKlDSztqAh8Jc0AKkTsgkkkkNgAP5Vfhjh5sPViWaMuqYDhKC2nWQQQfRe/mi+y3UxlUgbZqD6iNYQkD43hzTsEUenuh1rbJcAyWXiD/42ibKd4NygqrblM6NzGXJK7S1SnZZ1qQXS9iWG7t3fQErAyy4RuiI7srWxT1ykqy0xpvKWpapi1kqVpECydedo9rMvS5CWL7BYRNtLStu7l1qsRcZm5uLjzxLpFHkX6aw6/LIcccRpKUu5veDR0XL3AGOyr2KaE/UZFnQVJS0xLgBvY5g3Kbar2Gd7Wy34WUWn0euU1mYrEw+l+WJZcRpdspQN8zrPFuRojdJkG80STCSN5AhXh+gO0irVSaDqCxOOBaG0ggo13vETGCboiOtIhLb2I0UWnU+iyQSaVQ5h1W44pi3vXaO9Upc1WktCYk5RgNOBxKnTsqstzRFh7zFlAj5dISkk7gvE8IshDUSF+K+arEtQadVqSpmdlGNkS443srTQQe1UQCLRlNQkXKXW3JJxWkpl4JCraxfKNdkqvI02iJmpuYbQlZW7a4udJRIAHERGR1OfVVa69OqBTs0wClJ/hFxaBp8GVlv7GdPikvfDYrRpk/WXfLPxgj5mT9Zd8s/GCJ2WTbwVHT3lK5eOZEChz/WurS07oaYZXcp3xE5PeUrl6eZCOA3mxBXaU8bZGSMdoSVsjeP6ApsKVMOJNs0lo3EZrjGfl6nX35uUWVsrCdFRFr2EJYIeScvFiqqPZENJJvGEojQsI4lo0hhoU6pPqStanApOxqPaqJ4OGM9gz/9RBkhZmETWUTKtga42tmti6nlRbm6OuVS7p7TcLSVHWpu90n0Q3eWF1xCjmiVlVKUrcBWR+yDGT4aoddqR0qct6WYXbTfKygH0a93giyVOqymGqVNUyXnnZ2pTFw46V6WhcW17lhqEHMl/BdwXJVWz2ioLIXYieXTzVl2+9U6U4ssEPsOpe2HdW2DpJtxp94iL1QWkVHCTsyydMNlLyFDdH/omKNg6vzcnXpYzDy3WnbS6tM3sCcvQYnY5majRqg7IMTa9oTTekGCAUpBuCBlqvDGZrmEqxmzpYaxrAc9R/KpXHDzCHd8zyN3mwjz3YeYQ7vmeRvc2Aou0F1Nf+WcvcFi9SfG/JPcyJuAHK2uZfl6K8yhKkhbpeTcJ3iBELBn4k/yJ7mxCoVanKHMbYkVJClJ0VBQuCItYQLEoCeF0xla0AmwtdaoKFiGYttzEi2xvSzCU+8x0bwiybmcqNRmr69kfyPm1Rn8zj2vvntZhpof6Gx+8RZXFNS2607UZuYmJcK+kbDhTcf7bRfv4xksk7IrsJJIHgFea7R6VINpak2Ts/3ijpklKE53IvbM2Avv8EXCQa2vJsMG1220pNuARmNZxRRG1yyqXTw4pCwtxaxok21AnWc9cLJ/HNcnLhEwmXR/K0m3vMSMzGlUM2TWTtAIsPFbOtxCBdS0gcJiE/WKaxk9PyyDvF1I/eMHmJ6bmu6Zp93y3Cr4xHsL3is1Y5BGR/02f73rd1YpoSTY1WUB/VEIMYYykWqQ61S5tuYmXgUJ2NVwgHWTGUX/AOXgvvRW6pc4Wsiov6eiY8OLibLy5Vo3JsBkN6PuXH07Xlj4x8R0l/v2vLHxgcE3zW69rRG4AclqU0PrLvln4wQTPdLvln4wRrYQvPblUVPeUrlw5kI4s9Lpk3VMIusyDWyOJngop0gMtHhiL2H17wH+6npjOexxtYLsqeqhic9r3AG5SKCHvYdXvAf7qemDsOr3gP8AdT0xDdv6Inj6X9QJFBD3sOr3gP8AdT0wdh9e8B/up6YW6f0S4+lP/IFEbr1VakkyTU+8iXSNEJSbZb14XEkm5zMPOw+veA/3U9MHYdXvAf7qemHLZDkQq2VNCwktcBfokjay24lxJspJCgd4iLx1TVpmmKPPIKbOskX81xCPsOr5/wCh/up6Y6vYYxPMNtNvS63ENJ0W0qfSQkcGcTa1wYW21Q08tPJPHK2Qfhv81XPPeHmEPxCZ5G9zY9GDq/4D/dT0w0oOHqpTH5qYnZYNNiUdF9NJ/hy1GGjjcH5jJWVtbTvgc1rwSlWDPxJ/kLvNhGBkOKH2CgFVZxtS0IK5V1IK1BIuU6rmPOxOo2vs9PtbwxELCXMACTaiOGodvHWuAkUEPOxWof15D2xEe9ilQ/ryHtiIjupOiJ+IU3fCRQQ97FKj/WkPbEQdilQ/rSHtiIbdSdE3xCl74SKCHvYpUP60h7YiDsUqH9aQ9sRC3UnRP8Qpu+Eigh72KVD+tIe2Ig7FKh/WkPbEQt0/om+IU3fCRR0l+6GvLHxhz2KVD+tIe2Ij7ZwtPpeQovyFkqBP1pMSETwb2UJK+mLCA8aK7zI+su+WfjBHKZm5YTLoM3L30z/nJ3+OCD94FxOEr//Z"/>
          <p:cNvSpPr>
            <a:spLocks noChangeAspect="1" noChangeArrowheads="1"/>
          </p:cNvSpPr>
          <p:nvPr/>
        </p:nvSpPr>
        <p:spPr bwMode="auto">
          <a:xfrm>
            <a:off x="155575" y="-579438"/>
            <a:ext cx="1228725" cy="1219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0187" name="AutoShape 11" descr="data:image/jpg;base64,/9j/4AAQSkZJRgABAQAAAQABAAD/2wBDAAkGBwgHBgkIBwgKCgkLDRYPDQwMDRsUFRAWIB0iIiAdHx8kKDQsJCYxJx8fLT0tMTU3Ojo6Iys/RD84QzQ5Ojf/2wBDAQoKCg0MDRoPDxo3JR8lNzc3Nzc3Nzc3Nzc3Nzc3Nzc3Nzc3Nzc3Nzc3Nzc3Nzc3Nzc3Nzc3Nzc3Nzc3Nzc3Nzf/wAARCADAAMIDASIAAhEBAxEB/8QAHAAAAgMBAQEBAAAAAAAAAAAAAAUEBgcDAQII/8QATxAAAQIEAgIJEAgEBQQDAAAAAQIDAAQFEQYhEjETFEFRYXF0stEHFRYiNDZUVXKBkZOUobHhIyQyMzVWc8FCUlOjJkNigvBEZKLxkqTC/8QAGwEAAQUBAQAAAAAAAAAAAAAABAABAgMFBgf/xAA5EQABAwIDBQYEBQMFAQAAAAABAAIDBBESITEFExRBUTJSYXGR0RWhsfAiNFOBwQZCYiQzQ2Ny4f/aAAwDAQACEQMRAD8A+KbLUtuhLqFQlXn17ZDSQ07oZaN48M5hy34TOe1fKPRbsKVy8cyEUZheWgZBegQwCZz3OcdSMiU723hzxVN+1fKDbeHPFM57V8oSQRHenoPQK7gGd4+pTvbeHdylTftXyg23hzxVN+1fKEkELenoPRLgWd4+pTvbeHPFM37V8oNt4c8VTntXyhJBC3p6D0S4BnePqU723hzxVOe1fKDbeHdylTftXyhJBC3p6D0CXAM7x9Sne28PeK5v2r5RLprNBqTkwyzT5ppxMu44lapjSF0jeisw8wh+ITPI3uaYmx+JwFgqKqlEURe1xuPEow+zIGnVKdn5PbO1ggoRshRrVbcgNUod8sPD2tfRHlG72635DPOhJDFxaBZKKATyPLyciOZHIJ510on5fHti+iDrpRPy+PbF9EI4IjvXfYV/ARdT6n3TzrpRPy+PbF9EHXSifl4e2L6IRwQt677CXARdT6n3TzrpRPy8PbF9EHXSifl8e2L6IRwQt677CXw+LqfU+6eddKJ+Xv8A7i+iDrpQ/wAvj2tfRCOCFvXeHolwEXU+p90866UP8vj2tfREyjv0OpVNiSNC2MPLtpCaUbe6KvDfCPfJIfq9MSZI5zgP4VNTRsjhc5pNwOpSqYbaRMOpGkAlZA9MEeTl9tv/AKivjBErt6JgTbVOx3lK5eOZCOHg7ylcvHMhHFcmgRFF/f8A+iiCCA6iANyKhqjCSBcKy0XBVVrEoJpkstNK+wXSQVDftCaq0yapU6qUnW9BxOYIzChviNlwrVJOeokqqXcSNjaCFpvYpUBYgjzRQOqdUpSeqsu1KqSsy6FJcWnOxJGXmtBkkTGsuCucodpVU1YYnjL6KmwQ0o+H6nWG3XJGX0kNjNSjYE7w3zC1xC2nFNOoUhxBIUlQsQYGLXAXIW8yoie4sa65C+YII6OsOtNtLcTZLqdJHCN+I2vmrS4CwPNc4eYR7vmeRvc2FknLCYbmlFRTsDBdFhrIIy98M8Id3zPI3uaYtjFnBA1rwYHtGoRRu9ut+QzzoRw7ove3W/IZ50JIT+y1NRduTzH0CIDxGDcMaFgvBtMqVETO1DTcW6SAErI0LEj0xFjC82Csra2OjZjes9ghjiGmppNZmZJDmm22rtVHWARfOI8xT5yXlW5p+WdbYd+w4pORhi0g2VzKhjmNdftaXUbcgiXT2HnVKdlwhTjA2XYzmSAQTYajxXhgmWl63PP7QZUy46gLbRbtQ4BdSbjcIBIh2x4lVJVNjdYjIa+CSQR9qbUkjSSUg7p47fHKPj47sQIsiQ8O0KIb4R75JD9XphRDfCXfJIfq9MTj7YVFZ+Xf5FKZw/W3/wBRXxggnB9bf/UV8YIkgRonY7ylcvHMhHDxPeUrl45kJEpUtQSgEqJyAF7mGfnZE0hAEhPUr6ZacfdQ0yhS3FkBKUi5JjT8NdT+TZlkvVpvZ31C+xXIQjgy1mJWBMJppLCZ2eSDOuC9jnsQ3hw78XBZS2kkmwtneC4YABdy5ram2HyvMcJy69VV5vAdCfQoMsKlXCLabKyn3bsVd/qeTEnOIWpSp6RBupDVkuEcRyPmzhrOYkermJZej0WaWywlV3phvWq2sJ4Is4bqsqO0dZnEfyujYl//ACHanzgRZgY/QaIIVFXSixd2hoolHqcoH2qbKy6WdFObYBSW7bhBAz9McMWYRlK42XmgGZ0DJwfxcChuxNmJmnzRS1VZQsOnJG2E2F/9KxkPTEemTyUVdUnLvvPyxQokuK0tEp/lOsi+Wd88huxMgEWKGZLIx+9jNiFlqcPzTNTdkqgytDjaCpKQcncwBY7xvDjGOH3JZpM0HCUo0WkoBvcDRSTwG+5xRoc+JaqEy7LSX3WlAl0GwZUM9e/wC8RqnT3p2jJcnWvrDQS6lDY/iGZGeWcU7loaQFqDa8z5mPdlZZLSbhmpA+Bq+IiXhDu+Z5G9zYi01C20VRDiShaZRYUkjMG4iVhDu+Z5G9zYGZ2mreqDeOU+S8o3e3W/IZ50JIeUbvbrfktc6EcQf2WoijyfJ5j6BSabJrqE+xJtmynl6IvqjQZfDGKqGwtqjVRlxlRuUqGiQd21wRFRwQjTxXThvOX9AMbibDVYQRTRgtJWJtyskimbGLEWvYi6yKi0JTdbdcxKl5TyDsglwkrU8f5sr9r/AMyjRaZNytbknUKlNBlK9jLTqQbiwOrMDXCx5t6flVPzzSpmTecVopbSQ7LAEpBTbMjLPj3RHJt9ukSS0ylQebQgXDbkgBpHUM7C5MERsw5BY9RUOqbEnMadAvpzBEpL1lio007ChJ+lYIulSSCDbeOfnisSFPqWEqq/MqQpNPD4aeUpNwpsntVA7toszeJn2pREs4WVVV9S0y4KSlCyBcEg5gX7XhIiFO02uvTU+04kuU+flCtbSlhQZesO1G7r3oi5rdQrYppwC2V2RHPmEgMnM09h1LrbL6mmVPHRGkh+XUs3F98GxHHFPWhSbEoKQoXTfdHBGk0+bZnMOqkaNLuELS62+04sFbCyklKRwaQNooVXlZySVLNTrSkEMI2O4sNHXu8ecDzMyFlu7KqCZHNcQDfRQYb4R75JD9X9jFswZgeXmpNE/V0KXsubbN9EaO+eOLfL4Vosm6mYlqe0282dJKxe498KOndk5QrttQWdC0EnTwWHTq0icfzH3ivjBH1OKO3H8/8AMV8YIqwFGN0CdJ7ylcvHMhj1M5GXmq8px/RUqXb020nMFV7X81/fC5PeUrl45kQ6BWH6HU2p2XGkE9qtH86TrETBDXglQkiklppmR63K3wWGrVFO6onXtcglulslcsofTqbPb23gN7hEPqFXJOtyaZiTWCRkts/aQd4x49XKczU+t806GJmwUgOjRCwf5TqPxg4kObquOhxwz3LblvJZl1NE3xUjSFillZIItnkI2IZwmmqLLOTG35BIl54AhLyBkq9slDdBtx8MT6VNGckW3inRUclJ/lUMiPSDDRMwCyt2hU8XJvbW5WUhxtK0FKwCkjMHVFExRXZKQTOyFMRsLjbYL7kshIINwNEHfz825FxrU0ZKlTcyk2LTKljzC8YXLLW7L1Fx1RU4ttKlkm9zpi8QmfhyCK2VRie8jjkLJvRMRSlLSpt2Vfm2SSQl0puknWQdYhm/jenONLS1RShZHaqU4FAHcNjlFHggIVDwuodsele7E4G/mnEs/LuGe2EPl15hZUp0p1faOrijpg/u+Z5E9zYX0z7x/kzvNMMMId3zPI3ubEmG7gVCojEcUrR0CKN3t1vyWudCMZ6oeUbvbrfktc6EeVs/dEJOy1EUfbk8x9ArJ1O29PFsmbfYC1e6NpURongEZp1KaUS9M1R0EBI2Jo84/tDyQxk1OYqmKWbCXI2NlwfxLGv07nFBkFmMz5rmNrh1TVuMYuGDNP8AD2dGlVfzIKvSSY7VWZbk6e/MvZttJK1cQziJRFmXSqmO/eStgkn+Ns30VD4HhETp6WbnJJ6WdzQ6goPEYIOixBYPGLRYPOVZ6cqq6jMBDiyvS0FJuLDc8wyi21SpvCntStMqL70y8tJlQ2Dp7ERmhR1Eg8RFop9WkHqXUJiSmRZxtVrnLSG4RxgXi0dTGRccriptcuvYkMrSHNDtQokZA79rwBG52ItXZVsUHDtnbo0ZeKbopeMXJUaDEgw8pSVLdSQlxZTmNMjIwzaw9Uaw0g4o2BbjEwHG9h1FFs08RIzhg9XJyZm3JehyKJoMq0XZh13QbCv5QbEkjgjrS6449O9b6lJmTnSgrQnTC0OgaylX7QWGi9lzT55bXDQOeWq4TreKUzik0w0wSYICA4FaQFs7578MJUVfbkzt0yu1NH6DYgdP/deGYItHy59lXFE8NkIZb2FgvztOd1v/AKivjBHk53Y/kfvFbnDBAK7hr8hknSe8pXLxzIR/8zh4nvKVy9PMiPhmnt1OuSko+oJaWu677oAvbz2itwxEBWwyCJkrzyJWjdTajdbqQqeeBS7NHSF8tFA1dMUHGdX69Vt95Buw39G1nrA3fOY0PH1YTSKBtaXUEPTP0bYSfsptmfRGQZgZi2UXTvwgMCzNjwuqJH1cnPRaz1L6g5N0R2XecK1S7lgVG5CTmP3h9S3m2KhPyRWAvZdnQgn+FYubf7gqM66l1QRKVx2WdWEpmW7Judak5j3Ew66pLjtNn6XV5RQbebUpHGMjY741xdHIAy6y6yivXuhbli0Vjxy4W8KVBQOZZ0fSbfvGOyfclQO4Wk88RfcT4sp1Ywg+hh0ImVaIUwr7STcE8eqKDJn6nP5H7pPPTFMzg54IWnseF8VO4PFjiChwQHXBAa6UHJTKZ94/yZ3mmGGEPxCZ5G9zYX0wgOPcMu6NX+kwwwh3fM8je5sXx6hZtZbBJ5BFGP8Ahut+S1zoUSrDkzMtMMJ0nHFBKRvkw2o/e3W/Ja50PupjS23Zt+rTWhoSw0UZ6lEZnzCJYMWEKh1SKaOaTxy87BPsRzLeEsItSEou0y4jYmzukn7SveYypt1bbiXGlFLiFBSVg5gjd9MPMaVnr1WnXG1Ey7N2mb6iN0+cwhuL8J1DfhpZMT8tAp7MpN1AXSdp2ZWrYnn5hnCtOrMu4Wp0Buzid0LA0gd8dAiPS+qTKiRT1zYeE0kWOxJ7VfDwRFxi4lGAKSgG5VsQy4EE/tGd2FwSMxFkszmuyWds/ZsFVC7eDRxT7F+IG8QzbTzcpsGxiwWVXUocO5EemYjq9Mldqyc4pti5IQEg2vr1iFMHHA5kcTiC3W0cDYhERdo6rYup3UJaZw6y0hadnbKtmTfMqJJJPHeFXVKrKZJ2QEg8lM8ytSwpNiUJ0bH0xmjbjjS9JpxaDa10qIjxSitRUslSjrKs7xeakllllR7Da2q3pN29FYBjbEYFuuKvVp6IY4cxbW5yuycvMzqlsuLstJQnPXwRTYb4RH+JJD9Xpitkjy4ZouqoKZsD3NYAbJVOd1v9t/mK3RvwQThO238z94r4wRE3UWjIJ2nvKVy8cyEaVKSoKSSCDcEGxEWGmNy85hlyScn5aVd22HAH12uNG0cux9jx9SfWHoiRaTaylDURxF7ZOp5JM/MPzCgqYecdUMruLKj745+e8Pex9jx7SvWHog7H2PHtK9YeiGMbyrm1tO0WH0PskiFqbWFoUUqTqUDYiJM/Up2olsz0y4/sY7XTOqGXY+x49pXrD0Qdj7Hj2lesPRCEbwLJjV0xcHHUeB9ki3uDVwR3lZpyVLhbCFBxOipK06QIvfV5obdj7Hj2lesPRB2PsePaV6w9EMI3BSdWU7hYn5FL+uTng8n7OIOuTng8n7OIYdj7Hj2lesPRB2PsePqV6w9EPgequIpPsFLzUntFxKWpZGmkoJQyAbEWOcT8IZVCay/6J7mmPex9jx7SvWHoidSJCUpj0zMOVmnOgyziAht0lSiU6rWiTGuDrlVVM8DoXNj1PgVAo3e1W+FLXOhXLz01LMOsS8w420794hKrBUNMPuSSqZUpOcnm5VUwlvQUtJIyN9yDrPSvzJJ+oX0wiHEAgpMljje9soOZB0J5BI4IedZ6V+ZJP1C+mDrPSvzJJ+oX0xDdPRXHwdD6H2Sp+dmn2WmHn3FtNfdoKsk8UcIedZ6V+ZJP1C+mDrNSfzJJ+oX0w5jedVFtbTtFmgj9j7JHBDzrNSvzJJ+oX0x71mpP5kk/UL6YbdOUviEPj6H2SKCHnWak/mST9Qvpg6zUn8ySfqF9MLdOS+IQ+PofZI4b4R75af8Aq9Mdes9K/Mkn6hfTE2jStIp1Tl51eIZVaWV30UsrF8okyMhwJVFTWxPhc1oNyDyPsqvOd1v/AKivjBHzNLSqaeINwVqIPnghWb1TgCydU2lSL9JVUKjPOy7aXg0EoYDhva+/xx9bTw742m/YrfvHoH+ClX8PHMhOlh1bDjyUkobsFZar6ockNsAFFjHSFznSEC9sreyb7Sw543m/Y/nBtLDnjeb9i+cKX2kNpZUFglaNIj+XO1vdeOW9wxEvA5K5tKXaSu+Xsne0sOeNpv2L5wbTw543m/YvnCTXBDbwdAn4N3KQ/L2TvaeHPG837F84NpYd8bTfsXzhJBC3g6BPwT/1D8vZO9pYc8bTfsXzg2lhzxtN+xfOEkELeDoEuCd+ofl7J3tLDnjeb9j+cd5ajUWd2VElVJhbqGluBKpXRvYX13iuw9wgfr8zyN7mmJMcHOtZUVEEkMZkEhy8vZRcPSDVSnSzMuONtpZW4ot2J7UX3cokbHhiwtNVTPP7tHRH1gz8RmORPc2EI/aGuAwGylgdPO4F5AAGie7Hhnwqq+qb6INjwz4VVfVN9EI4IjvB3QreC/7Hff7J5seGfCqr6pvog0MM+FVT1TfRCMC5tHR9h2XcLbqFIUDYg7+WXvEOH/4hMaQA23pv5/8AxONjw14VVfVN9EGx4Z8Kqnqm+iEcELeDoE/BH9R33+yebHhnwqq+qb6INjwz4VVfVN9EI4Ibef4hLgj+o77/AGTst4a3Jqq+qb6I+m2cNLWlImqqCohI+jRrvxQijpL90NeWPjEg8G34Qovoy1pIkOXl7K2v4OkEPOIEzMEJUQO1Tv8AFBFmmQNsu+WfjBBe6HdXLfEajvFUVFuwtV8vr6eZEfDb8w1U22WE7Ih87E40RcLB3PnHdPeUrlw5kMep2283iOVWWwWnW3LKIvYpHxEDgXc3yW/I9rKaVxzzK+cVUdmRlZebZSkIcm1pUojLtQB6LhR88LKpTXJCnoccbKVPPlYvmEpAysd0Z3jU5ejy8/QnKTUG1EsuKSTqI7YlKh5jePiru0nD1MlkTg2YNoDbLBAUp1QyBA34vdADmsWn2s9oay2Ig+qxx+VmJcNqfZcaS4nSQVpIChvjghm1R1Ko/XF9JDDY0tIf5hJ0QngsQbxcpmoOzbaZXGNNTLSk0byz6BbYDuAncPD7oa16kNsYWmJaRCTJtyhCBr0laQN/ib8MVtgGZR0u2JCGMIsSdRmPVZBBBlkBnePbHXY2OrLXAi6W4XkEEEJOiHmEO75nkb3NhHDzCH4hM8je5sWRdoIOv/LOXuDPxGZ5E9zYRD9oeYM/EZnkTvNhEP2hHsDzUKf8w/yH8r2CCCK0evUmygd7PXFxEkmqUSrvF1KksFt4OHcUE9sL7+oRVqdKOVCfYk2rabq9EfE/CLLQUuzlOmsNtIeaMzO90lHa6ItpJO8bJv54vhBIzWPtN4FiDYtI9Lqo7gNoIl1VmXYqD7MotS2m1aAWo5qI1n0xEihwsbLVjeHsDhzRBBBCU0R0l/v2vLHxjnHSX+/a8sfGENVCX/bd5LUpnul3yz8YIJnul3yz8YI2F50qKnLBSj/345hi39SxhgST8yXCpxTuxgEZJyvlx2EVFPeSvgqCeZFio1dbkqPJ0bDwL1QmCStxwABtR134oDisHAnouhrw58DmN5uPorfiHETdKKZWVbMzUXsmpdGZud1W8IjYfw48Js1evOCZqKtQOaWRvJESsN4bYpQVMvrMzUHc3ZlesneG8If6MFBt8yucdK2MYIv3KjzskxPSjktNNpcZWLFChlFLfbm8KNuS00lyew+8Ck3uVy4O4d8ZxfYgVmblpGmzExOW2BCDpAi+lwW3bw5aNVCGVzThIuDyWTz2F23azKS1Hmm35acGmgg3LTY1k8FvflGkHDNIdpjVLflkLbaT2pP2h/qv/wA1xDwTQxISjk+4ylmZnDp7GB90g5hHvuYjSrDtJnJqccUt2ZacUHypV9JpZuhQ3gCM/PFTI2tzI1WhVVksxDQ8/h08UjqvU1mEqK6XOIW3uNvCx9IhYep5XggqKZYEak7LmYvCGZBdG2+879b0CpUzp/SJc3hvZ5aMfdXrNQkWZNLDKC8pguvheQFgL7uWZMMYIzmrY9rVrbMDr+aySpUqfpbuxVCVWyo/Z0hkriOowwwj+ITPI3ubGnYqqtJkqYUVhDby3E9rL5EqPANzjjM8LqQqqzimkbG2ZR8pRpX0RY5X3YoMbWPFitaKulq6R5kba3PkV5g38SmeRvc2EI/aH2DfxGY5G9zYQj9opPYHmtOn/MP8h/K9gggtff8ANFaPT/BEtMTGIpRUto3ZXsitLeGscdiY1BEhT265MNtgtzKwibOju2JSfTfPjip4Hp8zK0xE8204l1ZS8E2+0Eq0felRy4Iv6GZVyZ26hKVOhJa2Qbove3pEaMDLMXC7Xqt5UmxyGSxrFdDdpVVmwBpS4XpJWP4Qu5Fx5iPNCLKNSqVGVVq2ueRMKKXQAG1IsChCgLZ7pIJB3ozaoy21J+Zltxp1SBfeBMCzxlpxLodlVm+YIycwFGggzuLC/BH24y60BsjS0aQuCpJF+KKVrl7QbE5r4jpL/fteWPjHO4Oo3jpL/fteWPjCGoUZCDG63RalM90u+WfjBH1ND6y75Z+MEa2ILzu6oae8pXLxzIMEAdlVO/U/Yx6jvKVy8cyPMEd9VP8A1P2MZ4ye1de4f6afzP0W5AZDijm/MsS4BeebbB1FagI6HVlvRjfVKmHX8TPMuLJbaQgIRuC4zyg2WTA265GgozVy7sGy1pNTkVHRE4wTwOCEmM7OJpCFWUyufb2TdBGZF/PGLcWVtWUaRKLfnepw3MqUpbsi6HkE6yELv8IqZNvAQtKq2TwRa/Fe5stFGQyhTVWkmpSBsPpSthzL7aNAqsfOBDGSfRNSrT7dihxAWm28ReIc/wBtWKYneLqv/C3/AOoJ1WE27XKC5QJeUO2mJgtbENLSeQlwADdzF9zfhdWJqampNbymkLQ3KPkTLCwptRIBHCDlqMP8Q50txF7bItDZz3FKAPuJindUttdOlpeYp6lMB8qbfDZsFgjK41b8QkyaSjKNplma06krOpybfnphUxNuqddVrUo3hthHOoTPI3ubCMQ8wj3fM8jd5sZ8Zu8Lt6xgZSuAFl7gz8RmeRPc2EI3OKH2DPxJ/kT3Mj7wrhWaxEl1bb6GGW7JKlDSztqAh8Jc0AKkTsgkkkkNgAP5Vfhjh5sPViWaMuqYDhKC2nWQQQfRe/mi+y3UxlUgbZqD6iNYQkD43hzTsEUenuh1rbJcAyWXiD/42ibKd4NygqrblM6NzGXJK7S1SnZZ1qQXS9iWG7t3fQErAyy4RuiI7srWxT1ykqy0xpvKWpapi1kqVpECydedo9rMvS5CWL7BYRNtLStu7l1qsRcZm5uLjzxLpFHkX6aw6/LIcccRpKUu5veDR0XL3AGOyr2KaE/UZFnQVJS0xLgBvY5g3Kbar2Gd7Wy34WUWn0euU1mYrEw+l+WJZcRpdspQN8zrPFuRojdJkG80STCSN5AhXh+gO0irVSaDqCxOOBaG0ggo13vETGCboiOtIhLb2I0UWnU+iyQSaVQ5h1W44pi3vXaO9Upc1WktCYk5RgNOBxKnTsqstzRFh7zFlAj5dISkk7gvE8IshDUSF+K+arEtQadVqSpmdlGNkS443srTQQe1UQCLRlNQkXKXW3JJxWkpl4JCraxfKNdkqvI02iJmpuYbQlZW7a4udJRIAHERGR1OfVVa69OqBTs0wClJ/hFxaBp8GVlv7GdPikvfDYrRpk/WXfLPxgj5mT9Zd8s/GCJ2WTbwVHT3lK5eOZEChz/WurS07oaYZXcp3xE5PeUrl6eZCOA3mxBXaU8bZGSMdoSVsjeP6ApsKVMOJNs0lo3EZrjGfl6nX35uUWVsrCdFRFr2EJYIeScvFiqqPZENJJvGEojQsI4lo0hhoU6pPqStanApOxqPaqJ4OGM9gz/9RBkhZmETWUTKtga42tmti6nlRbm6OuVS7p7TcLSVHWpu90n0Q3eWF1xCjmiVlVKUrcBWR+yDGT4aoddqR0qct6WYXbTfKygH0a93giyVOqymGqVNUyXnnZ2pTFw46V6WhcW17lhqEHMl/BdwXJVWz2ioLIXYieXTzVl2+9U6U4ssEPsOpe2HdW2DpJtxp94iL1QWkVHCTsyydMNlLyFDdH/omKNg6vzcnXpYzDy3WnbS6tM3sCcvQYnY5majRqg7IMTa9oTTekGCAUpBuCBlqvDGZrmEqxmzpYaxrAc9R/KpXHDzCHd8zyN3mwjz3YeYQ7vmeRvc2Aou0F1Nf+WcvcFi9SfG/JPcyJuAHK2uZfl6K8yhKkhbpeTcJ3iBELBn4k/yJ7mxCoVanKHMbYkVJClJ0VBQuCItYQLEoCeF0xla0AmwtdaoKFiGYttzEi2xvSzCU+8x0bwiybmcqNRmr69kfyPm1Rn8zj2vvntZhpof6Gx+8RZXFNS2607UZuYmJcK+kbDhTcf7bRfv4xksk7IrsJJIHgFea7R6VINpak2Ts/3ijpklKE53IvbM2Avv8EXCQa2vJsMG1220pNuARmNZxRRG1yyqXTw4pCwtxaxok21AnWc9cLJ/HNcnLhEwmXR/K0m3vMSMzGlUM2TWTtAIsPFbOtxCBdS0gcJiE/WKaxk9PyyDvF1I/eMHmJ6bmu6Zp93y3Cr4xHsL3is1Y5BGR/02f73rd1YpoSTY1WUB/VEIMYYykWqQ61S5tuYmXgUJ2NVwgHWTGUX/AOXgvvRW6pc4Wsiov6eiY8OLibLy5Vo3JsBkN6PuXH07Xlj4x8R0l/v2vLHxgcE3zW69rRG4AclqU0PrLvln4wQTPdLvln4wRrYQvPblUVPeUrlw5kI4s9Lpk3VMIusyDWyOJngop0gMtHhiL2H17wH+6npjOexxtYLsqeqhic9r3AG5SKCHvYdXvAf7qemDsOr3gP8AdT0xDdv6Inj6X9QJFBD3sOr3gP8AdT0wdh9e8B/up6YW6f0S4+lP/IFEbr1VakkyTU+8iXSNEJSbZb14XEkm5zMPOw+veA/3U9MHYdXvAf7qemHLZDkQq2VNCwktcBfokjay24lxJspJCgd4iLx1TVpmmKPPIKbOskX81xCPsOr5/wCh/up6Y6vYYxPMNtNvS63ENJ0W0qfSQkcGcTa1wYW21Q08tPJPHK2Qfhv81XPPeHmEPxCZ5G9zY9GDq/4D/dT0w0oOHqpTH5qYnZYNNiUdF9NJ/hy1GGjjcH5jJWVtbTvgc1rwSlWDPxJ/kLvNhGBkOKH2CgFVZxtS0IK5V1IK1BIuU6rmPOxOo2vs9PtbwxELCXMACTaiOGodvHWuAkUEPOxWof15D2xEe9ilQ/ryHtiIjupOiJ+IU3fCRQQ97FKj/WkPbEQdilQ/rSHtiIbdSdE3xCl74SKCHvYpUP60h7YiDsUqH9aQ9sRC3UnRP8Qpu+Eigh72KVD+tIe2Ig7FKh/WkPbEQt0/om+IU3fCRR0l+6GvLHxhz2KVD+tIe2Ij7ZwtPpeQovyFkqBP1pMSETwb2UJK+mLCA8aK7zI+su+WfjBHKZm5YTLoM3L30z/nJ3+OCD94FxOEr//Z"/>
          <p:cNvSpPr>
            <a:spLocks noChangeAspect="1" noChangeArrowheads="1"/>
          </p:cNvSpPr>
          <p:nvPr/>
        </p:nvSpPr>
        <p:spPr bwMode="auto">
          <a:xfrm>
            <a:off x="155575" y="-579438"/>
            <a:ext cx="1228725" cy="1219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0189" name="AutoShape 13" descr="data:image/jpg;base64,/9j/4AAQSkZJRgABAQAAAQABAAD/2wBDAAkGBwgHBgkIBwgKCgkLDRYPDQwMDRsUFRAWIB0iIiAdHx8kKDQsJCYxJx8fLT0tMTU3Ojo6Iys/RD84QzQ5Ojf/2wBDAQoKCg0MDRoPDxo3JR8lNzc3Nzc3Nzc3Nzc3Nzc3Nzc3Nzc3Nzc3Nzc3Nzc3Nzc3Nzc3Nzc3Nzc3Nzc3Nzc3Nzf/wAARCADAAMIDASIAAhEBAxEB/8QAHAAAAgMBAQEBAAAAAAAAAAAAAAUEBgcDAQII/8QATxAAAQIEAgIJEAgEBQQDAAAAAQIDAAQFEQYhEjETFEFRYXF0stEHFRYiNDZUVXKBkZOUobHhIyQyMzVWc8FCUlOjJkNigvBEZKLxkqTC/8QAGwEAAQUBAQAAAAAAAAAAAAAABAABAgMFBgf/xAA5EQABAwIDBQYEBQMFAQAAAAABAAIDBBESITEFExRBUTJSYXGR0RWhsfAiNFOBwQZCYiQzQ2Ny4f/aAAwDAQACEQMRAD8A+KbLUtuhLqFQlXn17ZDSQ07oZaN48M5hy34TOe1fKPRbsKVy8cyEUZheWgZBegQwCZz3OcdSMiU723hzxVN+1fKDbeHPFM57V8oSQRHenoPQK7gGd4+pTvbeHdylTftXyg23hzxVN+1fKEkELenoPRLgWd4+pTvbeHPFM37V8oNt4c8VTntXyhJBC3p6D0S4BnePqU723hzxVOe1fKDbeHdylTftXyhJBC3p6D0CXAM7x9Sne28PeK5v2r5RLprNBqTkwyzT5ppxMu44lapjSF0jeisw8wh+ITPI3uaYmx+JwFgqKqlEURe1xuPEow+zIGnVKdn5PbO1ggoRshRrVbcgNUod8sPD2tfRHlG72635DPOhJDFxaBZKKATyPLyciOZHIJ510on5fHti+iDrpRPy+PbF9EI4IjvXfYV/ARdT6n3TzrpRPy+PbF9EHXSifl4e2L6IRwQt677CXARdT6n3TzrpRPy8PbF9EHXSifl8e2L6IRwQt677CXw+LqfU+6eddKJ+Xv8A7i+iDrpQ/wAvj2tfRCOCFvXeHolwEXU+p90866UP8vj2tfREyjv0OpVNiSNC2MPLtpCaUbe6KvDfCPfJIfq9MSZI5zgP4VNTRsjhc5pNwOpSqYbaRMOpGkAlZA9MEeTl9tv/AKivjBErt6JgTbVOx3lK5eOZCOHg7ylcvHMhHFcmgRFF/f8A+iiCCA6iANyKhqjCSBcKy0XBVVrEoJpkstNK+wXSQVDftCaq0yapU6qUnW9BxOYIzChviNlwrVJOeokqqXcSNjaCFpvYpUBYgjzRQOqdUpSeqsu1KqSsy6FJcWnOxJGXmtBkkTGsuCucodpVU1YYnjL6KmwQ0o+H6nWG3XJGX0kNjNSjYE7w3zC1xC2nFNOoUhxBIUlQsQYGLXAXIW8yoie4sa65C+YII6OsOtNtLcTZLqdJHCN+I2vmrS4CwPNc4eYR7vmeRvc2FknLCYbmlFRTsDBdFhrIIy98M8Id3zPI3uaYtjFnBA1rwYHtGoRRu9ut+QzzoRw7ove3W/IZ50JIT+y1NRduTzH0CIDxGDcMaFgvBtMqVETO1DTcW6SAErI0LEj0xFjC82Csra2OjZjes9ghjiGmppNZmZJDmm22rtVHWARfOI8xT5yXlW5p+WdbYd+w4pORhi0g2VzKhjmNdftaXUbcgiXT2HnVKdlwhTjA2XYzmSAQTYajxXhgmWl63PP7QZUy46gLbRbtQ4BdSbjcIBIh2x4lVJVNjdYjIa+CSQR9qbUkjSSUg7p47fHKPj47sQIsiQ8O0KIb4R75JD9XphRDfCXfJIfq9MTj7YVFZ+Xf5FKZw/W3/wBRXxggnB9bf/UV8YIkgRonY7ylcvHMhHDxPeUrl45kJEpUtQSgEqJyAF7mGfnZE0hAEhPUr6ZacfdQ0yhS3FkBKUi5JjT8NdT+TZlkvVpvZ31C+xXIQjgy1mJWBMJppLCZ2eSDOuC9jnsQ3hw78XBZS2kkmwtneC4YABdy5ram2HyvMcJy69VV5vAdCfQoMsKlXCLabKyn3bsVd/qeTEnOIWpSp6RBupDVkuEcRyPmzhrOYkermJZej0WaWywlV3phvWq2sJ4Is4bqsqO0dZnEfyujYl//ACHanzgRZgY/QaIIVFXSixd2hoolHqcoH2qbKy6WdFObYBSW7bhBAz9McMWYRlK42XmgGZ0DJwfxcChuxNmJmnzRS1VZQsOnJG2E2F/9KxkPTEemTyUVdUnLvvPyxQokuK0tEp/lOsi+Wd88huxMgEWKGZLIx+9jNiFlqcPzTNTdkqgytDjaCpKQcncwBY7xvDjGOH3JZpM0HCUo0WkoBvcDRSTwG+5xRoc+JaqEy7LSX3WlAl0GwZUM9e/wC8RqnT3p2jJcnWvrDQS6lDY/iGZGeWcU7loaQFqDa8z5mPdlZZLSbhmpA+Bq+IiXhDu+Z5G9zYi01C20VRDiShaZRYUkjMG4iVhDu+Z5G9zYGZ2mreqDeOU+S8o3e3W/IZ50JIeUbvbrfktc6EcQf2WoijyfJ5j6BSabJrqE+xJtmynl6IvqjQZfDGKqGwtqjVRlxlRuUqGiQd21wRFRwQjTxXThvOX9AMbibDVYQRTRgtJWJtyskimbGLEWvYi6yKi0JTdbdcxKl5TyDsglwkrU8f5sr9r/AMyjRaZNytbknUKlNBlK9jLTqQbiwOrMDXCx5t6flVPzzSpmTecVopbSQ7LAEpBTbMjLPj3RHJt9ukSS0ylQebQgXDbkgBpHUM7C5MERsw5BY9RUOqbEnMadAvpzBEpL1lio007ChJ+lYIulSSCDbeOfnisSFPqWEqq/MqQpNPD4aeUpNwpsntVA7toszeJn2pREs4WVVV9S0y4KSlCyBcEg5gX7XhIiFO02uvTU+04kuU+flCtbSlhQZesO1G7r3oi5rdQrYppwC2V2RHPmEgMnM09h1LrbL6mmVPHRGkh+XUs3F98GxHHFPWhSbEoKQoXTfdHBGk0+bZnMOqkaNLuELS62+04sFbCyklKRwaQNooVXlZySVLNTrSkEMI2O4sNHXu8ecDzMyFlu7KqCZHNcQDfRQYb4R75JD9X9jFswZgeXmpNE/V0KXsubbN9EaO+eOLfL4Vosm6mYlqe0282dJKxe498KOndk5QrttQWdC0EnTwWHTq0icfzH3ivjBH1OKO3H8/8AMV8YIqwFGN0CdJ7ylcvHMhj1M5GXmq8px/RUqXb020nMFV7X81/fC5PeUrl45kQ6BWH6HU2p2XGkE9qtH86TrETBDXglQkiklppmR63K3wWGrVFO6onXtcglulslcsofTqbPb23gN7hEPqFXJOtyaZiTWCRkts/aQd4x49XKczU+t806GJmwUgOjRCwf5TqPxg4kObquOhxwz3LblvJZl1NE3xUjSFillZIItnkI2IZwmmqLLOTG35BIl54AhLyBkq9slDdBtx8MT6VNGckW3inRUclJ/lUMiPSDDRMwCyt2hU8XJvbW5WUhxtK0FKwCkjMHVFExRXZKQTOyFMRsLjbYL7kshIINwNEHfz825FxrU0ZKlTcyk2LTKljzC8YXLLW7L1Fx1RU4ttKlkm9zpi8QmfhyCK2VRie8jjkLJvRMRSlLSpt2Vfm2SSQl0puknWQdYhm/jenONLS1RShZHaqU4FAHcNjlFHggIVDwuodsele7E4G/mnEs/LuGe2EPl15hZUp0p1faOrijpg/u+Z5E9zYX0z7x/kzvNMMMId3zPI3ubEmG7gVCojEcUrR0CKN3t1vyWudCMZ6oeUbvbrfktc6EeVs/dEJOy1EUfbk8x9ArJ1O29PFsmbfYC1e6NpURongEZp1KaUS9M1R0EBI2Jo84/tDyQxk1OYqmKWbCXI2NlwfxLGv07nFBkFmMz5rmNrh1TVuMYuGDNP8AD2dGlVfzIKvSSY7VWZbk6e/MvZttJK1cQziJRFmXSqmO/eStgkn+Ns30VD4HhETp6WbnJJ6WdzQ6goPEYIOixBYPGLRYPOVZ6cqq6jMBDiyvS0FJuLDc8wyi21SpvCntStMqL70y8tJlQ2Dp7ERmhR1Eg8RFop9WkHqXUJiSmRZxtVrnLSG4RxgXi0dTGRccriptcuvYkMrSHNDtQokZA79rwBG52ItXZVsUHDtnbo0ZeKbopeMXJUaDEgw8pSVLdSQlxZTmNMjIwzaw9Uaw0g4o2BbjEwHG9h1FFs08RIzhg9XJyZm3JehyKJoMq0XZh13QbCv5QbEkjgjrS6449O9b6lJmTnSgrQnTC0OgaylX7QWGi9lzT55bXDQOeWq4TreKUzik0w0wSYICA4FaQFs7578MJUVfbkzt0yu1NH6DYgdP/deGYItHy59lXFE8NkIZb2FgvztOd1v/AKivjBHk53Y/kfvFbnDBAK7hr8hknSe8pXLxzIR/8zh4nvKVy9PMiPhmnt1OuSko+oJaWu677oAvbz2itwxEBWwyCJkrzyJWjdTajdbqQqeeBS7NHSF8tFA1dMUHGdX69Vt95Buw39G1nrA3fOY0PH1YTSKBtaXUEPTP0bYSfsptmfRGQZgZi2UXTvwgMCzNjwuqJH1cnPRaz1L6g5N0R2XecK1S7lgVG5CTmP3h9S3m2KhPyRWAvZdnQgn+FYubf7gqM66l1QRKVx2WdWEpmW7Judak5j3Ew66pLjtNn6XV5RQbebUpHGMjY741xdHIAy6y6yivXuhbli0Vjxy4W8KVBQOZZ0fSbfvGOyfclQO4Wk88RfcT4sp1Ywg+hh0ImVaIUwr7STcE8eqKDJn6nP5H7pPPTFMzg54IWnseF8VO4PFjiChwQHXBAa6UHJTKZ94/yZ3mmGGEPxCZ5G9zYX0wgOPcMu6NX+kwwwh3fM8je5sXx6hZtZbBJ5BFGP8Ahut+S1zoUSrDkzMtMMJ0nHFBKRvkw2o/e3W/Ja50PupjS23Zt+rTWhoSw0UZ6lEZnzCJYMWEKh1SKaOaTxy87BPsRzLeEsItSEou0y4jYmzukn7SveYypt1bbiXGlFLiFBSVg5gjd9MPMaVnr1WnXG1Ey7N2mb6iN0+cwhuL8J1DfhpZMT8tAp7MpN1AXSdp2ZWrYnn5hnCtOrMu4Wp0Buzid0LA0gd8dAiPS+qTKiRT1zYeE0kWOxJ7VfDwRFxi4lGAKSgG5VsQy4EE/tGd2FwSMxFkszmuyWds/ZsFVC7eDRxT7F+IG8QzbTzcpsGxiwWVXUocO5EemYjq9Mldqyc4pti5IQEg2vr1iFMHHA5kcTiC3W0cDYhERdo6rYup3UJaZw6y0hadnbKtmTfMqJJJPHeFXVKrKZJ2QEg8lM8ytSwpNiUJ0bH0xmjbjjS9JpxaDa10qIjxSitRUslSjrKs7xeakllllR7Da2q3pN29FYBjbEYFuuKvVp6IY4cxbW5yuycvMzqlsuLstJQnPXwRTYb4RH+JJD9Xpitkjy4ZouqoKZsD3NYAbJVOd1v9t/mK3RvwQThO238z94r4wRE3UWjIJ2nvKVy8cyEaVKSoKSSCDcEGxEWGmNy85hlyScn5aVd22HAH12uNG0cux9jx9SfWHoiRaTaylDURxF7ZOp5JM/MPzCgqYecdUMruLKj745+e8Pex9jx7SvWHog7H2PHtK9YeiGMbyrm1tO0WH0PskiFqbWFoUUqTqUDYiJM/Up2olsz0y4/sY7XTOqGXY+x49pXrD0Qdj7Hj2lesPRCEbwLJjV0xcHHUeB9ki3uDVwR3lZpyVLhbCFBxOipK06QIvfV5obdj7Hj2lesPRB2PsePaV6w9EMI3BSdWU7hYn5FL+uTng8n7OIOuTng8n7OIYdj7Hj2lesPRB2PsePqV6w9EPgequIpPsFLzUntFxKWpZGmkoJQyAbEWOcT8IZVCay/6J7mmPex9jx7SvWHoidSJCUpj0zMOVmnOgyziAht0lSiU6rWiTGuDrlVVM8DoXNj1PgVAo3e1W+FLXOhXLz01LMOsS8w420794hKrBUNMPuSSqZUpOcnm5VUwlvQUtJIyN9yDrPSvzJJ+oX0wiHEAgpMljje9soOZB0J5BI4IedZ6V+ZJP1C+mDrPSvzJJ+oX0xDdPRXHwdD6H2Sp+dmn2WmHn3FtNfdoKsk8UcIedZ6V+ZJP1C+mDrNSfzJJ+oX0w5jedVFtbTtFmgj9j7JHBDzrNSvzJJ+oX0x71mpP5kk/UL6YbdOUviEPj6H2SKCHnWak/mST9Qvpg6zUn8ySfqF9MLdOS+IQ+PofZI4b4R75af8Aq9Mdes9K/Mkn6hfTE2jStIp1Tl51eIZVaWV30UsrF8okyMhwJVFTWxPhc1oNyDyPsqvOd1v/AKivjBHzNLSqaeINwVqIPnghWb1TgCydU2lSL9JVUKjPOy7aXg0EoYDhva+/xx9bTw742m/YrfvHoH+ClX8PHMhOlh1bDjyUkobsFZar6ockNsAFFjHSFznSEC9sreyb7Sw543m/Y/nBtLDnjeb9i+cKX2kNpZUFglaNIj+XO1vdeOW9wxEvA5K5tKXaSu+Xsne0sOeNpv2L5wbTw543m/YvnCTXBDbwdAn4N3KQ/L2TvaeHPG837F84NpYd8bTfsXzhJBC3g6BPwT/1D8vZO9pYc8bTfsXzg2lhzxtN+xfOEkELeDoEuCd+ofl7J3tLDnjeb9j+cd5ajUWd2VElVJhbqGluBKpXRvYX13iuw9wgfr8zyN7mmJMcHOtZUVEEkMZkEhy8vZRcPSDVSnSzMuONtpZW4ot2J7UX3cokbHhiwtNVTPP7tHRH1gz8RmORPc2EI/aGuAwGylgdPO4F5AAGie7Hhnwqq+qb6INjwz4VVfVN9EI4IjvB3QreC/7Hff7J5seGfCqr6pvog0MM+FVT1TfRCMC5tHR9h2XcLbqFIUDYg7+WXvEOH/4hMaQA23pv5/8AxONjw14VVfVN9EGx4Z8Kqnqm+iEcELeDoE/BH9R33+yebHhnwqq+qb6INjwz4VVfVN9EI4Ibef4hLgj+o77/AGTst4a3Jqq+qb6I+m2cNLWlImqqCohI+jRrvxQijpL90NeWPjEg8G34Qovoy1pIkOXl7K2v4OkEPOIEzMEJUQO1Tv8AFBFmmQNsu+WfjBBe6HdXLfEajvFUVFuwtV8vr6eZEfDb8w1U22WE7Ih87E40RcLB3PnHdPeUrlw5kMep2283iOVWWwWnW3LKIvYpHxEDgXc3yW/I9rKaVxzzK+cVUdmRlZebZSkIcm1pUojLtQB6LhR88LKpTXJCnoccbKVPPlYvmEpAysd0Z3jU5ejy8/QnKTUG1EsuKSTqI7YlKh5jePiru0nD1MlkTg2YNoDbLBAUp1QyBA34vdADmsWn2s9oay2Ig+qxx+VmJcNqfZcaS4nSQVpIChvjghm1R1Ko/XF9JDDY0tIf5hJ0QngsQbxcpmoOzbaZXGNNTLSk0byz6BbYDuAncPD7oa16kNsYWmJaRCTJtyhCBr0laQN/ib8MVtgGZR0u2JCGMIsSdRmPVZBBBlkBnePbHXY2OrLXAi6W4XkEEEJOiHmEO75nkb3NhHDzCH4hM8je5sWRdoIOv/LOXuDPxGZ5E9zYRD9oeYM/EZnkTvNhEP2hHsDzUKf8w/yH8r2CCCK0evUmygd7PXFxEkmqUSrvF1KksFt4OHcUE9sL7+oRVqdKOVCfYk2rabq9EfE/CLLQUuzlOmsNtIeaMzO90lHa6ItpJO8bJv54vhBIzWPtN4FiDYtI9Lqo7gNoIl1VmXYqD7MotS2m1aAWo5qI1n0xEihwsbLVjeHsDhzRBBBCU0R0l/v2vLHxjnHSX+/a8sfGENVCX/bd5LUpnul3yz8YIJnul3yz8YI2F50qKnLBSj/345hi39SxhgST8yXCpxTuxgEZJyvlx2EVFPeSvgqCeZFio1dbkqPJ0bDwL1QmCStxwABtR134oDisHAnouhrw58DmN5uPorfiHETdKKZWVbMzUXsmpdGZud1W8IjYfw48Js1evOCZqKtQOaWRvJESsN4bYpQVMvrMzUHc3ZlesneG8If6MFBt8yucdK2MYIv3KjzskxPSjktNNpcZWLFChlFLfbm8KNuS00lyew+8Ck3uVy4O4d8ZxfYgVmblpGmzExOW2BCDpAi+lwW3bw5aNVCGVzThIuDyWTz2F23azKS1Hmm35acGmgg3LTY1k8FvflGkHDNIdpjVLflkLbaT2pP2h/qv/wA1xDwTQxISjk+4ylmZnDp7GB90g5hHvuYjSrDtJnJqccUt2ZacUHypV9JpZuhQ3gCM/PFTI2tzI1WhVVksxDQ8/h08UjqvU1mEqK6XOIW3uNvCx9IhYep5XggqKZYEak7LmYvCGZBdG2+879b0CpUzp/SJc3hvZ5aMfdXrNQkWZNLDKC8pguvheQFgL7uWZMMYIzmrY9rVrbMDr+aySpUqfpbuxVCVWyo/Z0hkriOowwwj+ITPI3ubGnYqqtJkqYUVhDby3E9rL5EqPANzjjM8LqQqqzimkbG2ZR8pRpX0RY5X3YoMbWPFitaKulq6R5kba3PkV5g38SmeRvc2EI/aH2DfxGY5G9zYQj9opPYHmtOn/MP8h/K9gggtff8ANFaPT/BEtMTGIpRUto3ZXsitLeGscdiY1BEhT265MNtgtzKwibOju2JSfTfPjip4Hp8zK0xE8204l1ZS8E2+0Eq0felRy4Iv6GZVyZ26hKVOhJa2Qbove3pEaMDLMXC7Xqt5UmxyGSxrFdDdpVVmwBpS4XpJWP4Qu5Fx5iPNCLKNSqVGVVq2ueRMKKXQAG1IsChCgLZ7pIJB3ozaoy21J+Zltxp1SBfeBMCzxlpxLodlVm+YIycwFGggzuLC/BH24y60BsjS0aQuCpJF+KKVrl7QbE5r4jpL/fteWPjHO4Oo3jpL/fteWPjCGoUZCDG63RalM90u+WfjBH1ND6y75Z+MEa2ILzu6oae8pXLxzIMEAdlVO/U/Yx6jvKVy8cyPMEd9VP8A1P2MZ4ye1de4f6afzP0W5AZDijm/MsS4BeebbB1FagI6HVlvRjfVKmHX8TPMuLJbaQgIRuC4zyg2WTA265GgozVy7sGy1pNTkVHRE4wTwOCEmM7OJpCFWUyufb2TdBGZF/PGLcWVtWUaRKLfnepw3MqUpbsi6HkE6yELv8IqZNvAQtKq2TwRa/Fe5stFGQyhTVWkmpSBsPpSthzL7aNAqsfOBDGSfRNSrT7dihxAWm28ReIc/wBtWKYneLqv/C3/AOoJ1WE27XKC5QJeUO2mJgtbENLSeQlwADdzF9zfhdWJqampNbymkLQ3KPkTLCwptRIBHCDlqMP8Q50txF7bItDZz3FKAPuJindUttdOlpeYp6lMB8qbfDZsFgjK41b8QkyaSjKNplma06krOpybfnphUxNuqddVrUo3hthHOoTPI3ubCMQ8wj3fM8jd5sZ8Zu8Lt6xgZSuAFl7gz8RmeRPc2EI3OKH2DPxJ/kT3Mj7wrhWaxEl1bb6GGW7JKlDSztqAh8Jc0AKkTsgkkkkNgAP5Vfhjh5sPViWaMuqYDhKC2nWQQQfRe/mi+y3UxlUgbZqD6iNYQkD43hzTsEUenuh1rbJcAyWXiD/42ibKd4NygqrblM6NzGXJK7S1SnZZ1qQXS9iWG7t3fQErAyy4RuiI7srWxT1ykqy0xpvKWpapi1kqVpECydedo9rMvS5CWL7BYRNtLStu7l1qsRcZm5uLjzxLpFHkX6aw6/LIcccRpKUu5veDR0XL3AGOyr2KaE/UZFnQVJS0xLgBvY5g3Kbar2Gd7Wy34WUWn0euU1mYrEw+l+WJZcRpdspQN8zrPFuRojdJkG80STCSN5AhXh+gO0irVSaDqCxOOBaG0ggo13vETGCboiOtIhLb2I0UWnU+iyQSaVQ5h1W44pi3vXaO9Upc1WktCYk5RgNOBxKnTsqstzRFh7zFlAj5dISkk7gvE8IshDUSF+K+arEtQadVqSpmdlGNkS443srTQQe1UQCLRlNQkXKXW3JJxWkpl4JCraxfKNdkqvI02iJmpuYbQlZW7a4udJRIAHERGR1OfVVa69OqBTs0wClJ/hFxaBp8GVlv7GdPikvfDYrRpk/WXfLPxgj5mT9Zd8s/GCJ2WTbwVHT3lK5eOZEChz/WurS07oaYZXcp3xE5PeUrl6eZCOA3mxBXaU8bZGSMdoSVsjeP6ApsKVMOJNs0lo3EZrjGfl6nX35uUWVsrCdFRFr2EJYIeScvFiqqPZENJJvGEojQsI4lo0hhoU6pPqStanApOxqPaqJ4OGM9gz/9RBkhZmETWUTKtga42tmti6nlRbm6OuVS7p7TcLSVHWpu90n0Q3eWF1xCjmiVlVKUrcBWR+yDGT4aoddqR0qct6WYXbTfKygH0a93giyVOqymGqVNUyXnnZ2pTFw46V6WhcW17lhqEHMl/BdwXJVWz2ioLIXYieXTzVl2+9U6U4ssEPsOpe2HdW2DpJtxp94iL1QWkVHCTsyydMNlLyFDdH/omKNg6vzcnXpYzDy3WnbS6tM3sCcvQYnY5majRqg7IMTa9oTTekGCAUpBuCBlqvDGZrmEqxmzpYaxrAc9R/KpXHDzCHd8zyN3mwjz3YeYQ7vmeRvc2Aou0F1Nf+WcvcFi9SfG/JPcyJuAHK2uZfl6K8yhKkhbpeTcJ3iBELBn4k/yJ7mxCoVanKHMbYkVJClJ0VBQuCItYQLEoCeF0xla0AmwtdaoKFiGYttzEi2xvSzCU+8x0bwiybmcqNRmr69kfyPm1Rn8zj2vvntZhpof6Gx+8RZXFNS2607UZuYmJcK+kbDhTcf7bRfv4xksk7IrsJJIHgFea7R6VINpak2Ts/3ijpklKE53IvbM2Avv8EXCQa2vJsMG1220pNuARmNZxRRG1yyqXTw4pCwtxaxok21AnWc9cLJ/HNcnLhEwmXR/K0m3vMSMzGlUM2TWTtAIsPFbOtxCBdS0gcJiE/WKaxk9PyyDvF1I/eMHmJ6bmu6Zp93y3Cr4xHsL3is1Y5BGR/02f73rd1YpoSTY1WUB/VEIMYYykWqQ61S5tuYmXgUJ2NVwgHWTGUX/AOXgvvRW6pc4Wsiov6eiY8OLibLy5Vo3JsBkN6PuXH07Xlj4x8R0l/v2vLHxgcE3zW69rRG4AclqU0PrLvln4wQTPdLvln4wRrYQvPblUVPeUrlw5kI4s9Lpk3VMIusyDWyOJngop0gMtHhiL2H17wH+6npjOexxtYLsqeqhic9r3AG5SKCHvYdXvAf7qemDsOr3gP8AdT0xDdv6Inj6X9QJFBD3sOr3gP8AdT0wdh9e8B/up6YW6f0S4+lP/IFEbr1VakkyTU+8iXSNEJSbZb14XEkm5zMPOw+veA/3U9MHYdXvAf7qemHLZDkQq2VNCwktcBfokjay24lxJspJCgd4iLx1TVpmmKPPIKbOskX81xCPsOr5/wCh/up6Y6vYYxPMNtNvS63ENJ0W0qfSQkcGcTa1wYW21Q08tPJPHK2Qfhv81XPPeHmEPxCZ5G9zY9GDq/4D/dT0w0oOHqpTH5qYnZYNNiUdF9NJ/hy1GGjjcH5jJWVtbTvgc1rwSlWDPxJ/kLvNhGBkOKH2CgFVZxtS0IK5V1IK1BIuU6rmPOxOo2vs9PtbwxELCXMACTaiOGodvHWuAkUEPOxWof15D2xEe9ilQ/ryHtiIjupOiJ+IU3fCRQQ97FKj/WkPbEQdilQ/rSHtiIbdSdE3xCl74SKCHvYpUP60h7YiDsUqH9aQ9sRC3UnRP8Qpu+Eigh72KVD+tIe2Ig7FKh/WkPbEQt0/om+IU3fCRR0l+6GvLHxhz2KVD+tIe2Ij7ZwtPpeQovyFkqBP1pMSETwb2UJK+mLCA8aK7zI+su+WfjBHKZm5YTLoM3L30z/nJ3+OCD94FxOEr//Z"/>
          <p:cNvSpPr>
            <a:spLocks noChangeAspect="1" noChangeArrowheads="1"/>
          </p:cNvSpPr>
          <p:nvPr/>
        </p:nvSpPr>
        <p:spPr bwMode="auto">
          <a:xfrm>
            <a:off x="155575" y="-579438"/>
            <a:ext cx="1228725" cy="1219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0191" name="AutoShape 15" descr="data:image/jpg;base64,/9j/4AAQSkZJRgABAQAAAQABAAD/2wBDAAkGBwgHBgkIBwgKCgkLDRYPDQwMDRsUFRAWIB0iIiAdHx8kKDQsJCYxJx8fLT0tMTU3Ojo6Iys/RD84QzQ5Ojf/2wBDAQoKCg0MDRoPDxo3JR8lNzc3Nzc3Nzc3Nzc3Nzc3Nzc3Nzc3Nzc3Nzc3Nzc3Nzc3Nzc3Nzc3Nzc3Nzc3Nzc3Nzf/wAARCADAAMIDASIAAhEBAxEB/8QAHAAAAgMBAQEBAAAAAAAAAAAAAAUEBgcDAQII/8QATxAAAQIEAgIJEAgEBQQDAAAAAQIDAAQFEQYhEjETFEFRYXF0stEHFRYiNDZUVXKBkZOUobHhIyQyMzVWc8FCUlOjJkNigvBEZKLxkqTC/8QAGwEAAQUBAQAAAAAAAAAAAAAABAABAgMFBgf/xAA5EQABAwIDBQYEBQMFAQAAAAABAAIDBBESITEFExRBUTJSYXGR0RWhsfAiNFOBwQZCYiQzQ2Ny4f/aAAwDAQACEQMRAD8A+KbLUtuhLqFQlXn17ZDSQ07oZaN48M5hy34TOe1fKPRbsKVy8cyEUZheWgZBegQwCZz3OcdSMiU723hzxVN+1fKDbeHPFM57V8oSQRHenoPQK7gGd4+pTvbeHdylTftXyg23hzxVN+1fKEkELenoPRLgWd4+pTvbeHPFM37V8oNt4c8VTntXyhJBC3p6D0S4BnePqU723hzxVOe1fKDbeHdylTftXyhJBC3p6D0CXAM7x9Sne28PeK5v2r5RLprNBqTkwyzT5ppxMu44lapjSF0jeisw8wh+ITPI3uaYmx+JwFgqKqlEURe1xuPEow+zIGnVKdn5PbO1ggoRshRrVbcgNUod8sPD2tfRHlG72635DPOhJDFxaBZKKATyPLyciOZHIJ510on5fHti+iDrpRPy+PbF9EI4IjvXfYV/ARdT6n3TzrpRPy+PbF9EHXSifl4e2L6IRwQt677CXARdT6n3TzrpRPy8PbF9EHXSifl8e2L6IRwQt677CXw+LqfU+6eddKJ+Xv8A7i+iDrpQ/wAvj2tfRCOCFvXeHolwEXU+p90866UP8vj2tfREyjv0OpVNiSNC2MPLtpCaUbe6KvDfCPfJIfq9MSZI5zgP4VNTRsjhc5pNwOpSqYbaRMOpGkAlZA9MEeTl9tv/AKivjBErt6JgTbVOx3lK5eOZCOHg7ylcvHMhHFcmgRFF/f8A+iiCCA6iANyKhqjCSBcKy0XBVVrEoJpkstNK+wXSQVDftCaq0yapU6qUnW9BxOYIzChviNlwrVJOeokqqXcSNjaCFpvYpUBYgjzRQOqdUpSeqsu1KqSsy6FJcWnOxJGXmtBkkTGsuCucodpVU1YYnjL6KmwQ0o+H6nWG3XJGX0kNjNSjYE7w3zC1xC2nFNOoUhxBIUlQsQYGLXAXIW8yoie4sa65C+YII6OsOtNtLcTZLqdJHCN+I2vmrS4CwPNc4eYR7vmeRvc2FknLCYbmlFRTsDBdFhrIIy98M8Id3zPI3uaYtjFnBA1rwYHtGoRRu9ut+QzzoRw7ove3W/IZ50JIT+y1NRduTzH0CIDxGDcMaFgvBtMqVETO1DTcW6SAErI0LEj0xFjC82Csra2OjZjes9ghjiGmppNZmZJDmm22rtVHWARfOI8xT5yXlW5p+WdbYd+w4pORhi0g2VzKhjmNdftaXUbcgiXT2HnVKdlwhTjA2XYzmSAQTYajxXhgmWl63PP7QZUy46gLbRbtQ4BdSbjcIBIh2x4lVJVNjdYjIa+CSQR9qbUkjSSUg7p47fHKPj47sQIsiQ8O0KIb4R75JD9XphRDfCXfJIfq9MTj7YVFZ+Xf5FKZw/W3/wBRXxggnB9bf/UV8YIkgRonY7ylcvHMhHDxPeUrl45kJEpUtQSgEqJyAF7mGfnZE0hAEhPUr6ZacfdQ0yhS3FkBKUi5JjT8NdT+TZlkvVpvZ31C+xXIQjgy1mJWBMJppLCZ2eSDOuC9jnsQ3hw78XBZS2kkmwtneC4YABdy5ram2HyvMcJy69VV5vAdCfQoMsKlXCLabKyn3bsVd/qeTEnOIWpSp6RBupDVkuEcRyPmzhrOYkermJZej0WaWywlV3phvWq2sJ4Is4bqsqO0dZnEfyujYl//ACHanzgRZgY/QaIIVFXSixd2hoolHqcoH2qbKy6WdFObYBSW7bhBAz9McMWYRlK42XmgGZ0DJwfxcChuxNmJmnzRS1VZQsOnJG2E2F/9KxkPTEemTyUVdUnLvvPyxQokuK0tEp/lOsi+Wd88huxMgEWKGZLIx+9jNiFlqcPzTNTdkqgytDjaCpKQcncwBY7xvDjGOH3JZpM0HCUo0WkoBvcDRSTwG+5xRoc+JaqEy7LSX3WlAl0GwZUM9e/wC8RqnT3p2jJcnWvrDQS6lDY/iGZGeWcU7loaQFqDa8z5mPdlZZLSbhmpA+Bq+IiXhDu+Z5G9zYi01C20VRDiShaZRYUkjMG4iVhDu+Z5G9zYGZ2mreqDeOU+S8o3e3W/IZ50JIeUbvbrfktc6EcQf2WoijyfJ5j6BSabJrqE+xJtmynl6IvqjQZfDGKqGwtqjVRlxlRuUqGiQd21wRFRwQjTxXThvOX9AMbibDVYQRTRgtJWJtyskimbGLEWvYi6yKi0JTdbdcxKl5TyDsglwkrU8f5sr9r/AMyjRaZNytbknUKlNBlK9jLTqQbiwOrMDXCx5t6flVPzzSpmTecVopbSQ7LAEpBTbMjLPj3RHJt9ukSS0ylQebQgXDbkgBpHUM7C5MERsw5BY9RUOqbEnMadAvpzBEpL1lio007ChJ+lYIulSSCDbeOfnisSFPqWEqq/MqQpNPD4aeUpNwpsntVA7toszeJn2pREs4WVVV9S0y4KSlCyBcEg5gX7XhIiFO02uvTU+04kuU+flCtbSlhQZesO1G7r3oi5rdQrYppwC2V2RHPmEgMnM09h1LrbL6mmVPHRGkh+XUs3F98GxHHFPWhSbEoKQoXTfdHBGk0+bZnMOqkaNLuELS62+04sFbCyklKRwaQNooVXlZySVLNTrSkEMI2O4sNHXu8ecDzMyFlu7KqCZHNcQDfRQYb4R75JD9X9jFswZgeXmpNE/V0KXsubbN9EaO+eOLfL4Vosm6mYlqe0282dJKxe498KOndk5QrttQWdC0EnTwWHTq0icfzH3ivjBH1OKO3H8/8AMV8YIqwFGN0CdJ7ylcvHMhj1M5GXmq8px/RUqXb020nMFV7X81/fC5PeUrl45kQ6BWH6HU2p2XGkE9qtH86TrETBDXglQkiklppmR63K3wWGrVFO6onXtcglulslcsofTqbPb23gN7hEPqFXJOtyaZiTWCRkts/aQd4x49XKczU+t806GJmwUgOjRCwf5TqPxg4kObquOhxwz3LblvJZl1NE3xUjSFillZIItnkI2IZwmmqLLOTG35BIl54AhLyBkq9slDdBtx8MT6VNGckW3inRUclJ/lUMiPSDDRMwCyt2hU8XJvbW5WUhxtK0FKwCkjMHVFExRXZKQTOyFMRsLjbYL7kshIINwNEHfz825FxrU0ZKlTcyk2LTKljzC8YXLLW7L1Fx1RU4ttKlkm9zpi8QmfhyCK2VRie8jjkLJvRMRSlLSpt2Vfm2SSQl0puknWQdYhm/jenONLS1RShZHaqU4FAHcNjlFHggIVDwuodsele7E4G/mnEs/LuGe2EPl15hZUp0p1faOrijpg/u+Z5E9zYX0z7x/kzvNMMMId3zPI3ubEmG7gVCojEcUrR0CKN3t1vyWudCMZ6oeUbvbrfktc6EeVs/dEJOy1EUfbk8x9ArJ1O29PFsmbfYC1e6NpURongEZp1KaUS9M1R0EBI2Jo84/tDyQxk1OYqmKWbCXI2NlwfxLGv07nFBkFmMz5rmNrh1TVuMYuGDNP8AD2dGlVfzIKvSSY7VWZbk6e/MvZttJK1cQziJRFmXSqmO/eStgkn+Ns30VD4HhETp6WbnJJ6WdzQ6goPEYIOixBYPGLRYPOVZ6cqq6jMBDiyvS0FJuLDc8wyi21SpvCntStMqL70y8tJlQ2Dp7ERmhR1Eg8RFop9WkHqXUJiSmRZxtVrnLSG4RxgXi0dTGRccriptcuvYkMrSHNDtQokZA79rwBG52ItXZVsUHDtnbo0ZeKbopeMXJUaDEgw8pSVLdSQlxZTmNMjIwzaw9Uaw0g4o2BbjEwHG9h1FFs08RIzhg9XJyZm3JehyKJoMq0XZh13QbCv5QbEkjgjrS6449O9b6lJmTnSgrQnTC0OgaylX7QWGi9lzT55bXDQOeWq4TreKUzik0w0wSYICA4FaQFs7578MJUVfbkzt0yu1NH6DYgdP/deGYItHy59lXFE8NkIZb2FgvztOd1v/AKivjBHk53Y/kfvFbnDBAK7hr8hknSe8pXLxzIR/8zh4nvKVy9PMiPhmnt1OuSko+oJaWu677oAvbz2itwxEBWwyCJkrzyJWjdTajdbqQqeeBS7NHSF8tFA1dMUHGdX69Vt95Buw39G1nrA3fOY0PH1YTSKBtaXUEPTP0bYSfsptmfRGQZgZi2UXTvwgMCzNjwuqJH1cnPRaz1L6g5N0R2XecK1S7lgVG5CTmP3h9S3m2KhPyRWAvZdnQgn+FYubf7gqM66l1QRKVx2WdWEpmW7Judak5j3Ew66pLjtNn6XV5RQbebUpHGMjY741xdHIAy6y6yivXuhbli0Vjxy4W8KVBQOZZ0fSbfvGOyfclQO4Wk88RfcT4sp1Ywg+hh0ImVaIUwr7STcE8eqKDJn6nP5H7pPPTFMzg54IWnseF8VO4PFjiChwQHXBAa6UHJTKZ94/yZ3mmGGEPxCZ5G9zYX0wgOPcMu6NX+kwwwh3fM8je5sXx6hZtZbBJ5BFGP8Ahut+S1zoUSrDkzMtMMJ0nHFBKRvkw2o/e3W/Ja50PupjS23Zt+rTWhoSw0UZ6lEZnzCJYMWEKh1SKaOaTxy87BPsRzLeEsItSEou0y4jYmzukn7SveYypt1bbiXGlFLiFBSVg5gjd9MPMaVnr1WnXG1Ey7N2mb6iN0+cwhuL8J1DfhpZMT8tAp7MpN1AXSdp2ZWrYnn5hnCtOrMu4Wp0Buzid0LA0gd8dAiPS+qTKiRT1zYeE0kWOxJ7VfDwRFxi4lGAKSgG5VsQy4EE/tGd2FwSMxFkszmuyWds/ZsFVC7eDRxT7F+IG8QzbTzcpsGxiwWVXUocO5EemYjq9Mldqyc4pti5IQEg2vr1iFMHHA5kcTiC3W0cDYhERdo6rYup3UJaZw6y0hadnbKtmTfMqJJJPHeFXVKrKZJ2QEg8lM8ytSwpNiUJ0bH0xmjbjjS9JpxaDa10qIjxSitRUslSjrKs7xeakllllR7Da2q3pN29FYBjbEYFuuKvVp6IY4cxbW5yuycvMzqlsuLstJQnPXwRTYb4RH+JJD9Xpitkjy4ZouqoKZsD3NYAbJVOd1v9t/mK3RvwQThO238z94r4wRE3UWjIJ2nvKVy8cyEaVKSoKSSCDcEGxEWGmNy85hlyScn5aVd22HAH12uNG0cux9jx9SfWHoiRaTaylDURxF7ZOp5JM/MPzCgqYecdUMruLKj745+e8Pex9jx7SvWHog7H2PHtK9YeiGMbyrm1tO0WH0PskiFqbWFoUUqTqUDYiJM/Up2olsz0y4/sY7XTOqGXY+x49pXrD0Qdj7Hj2lesPRCEbwLJjV0xcHHUeB9ki3uDVwR3lZpyVLhbCFBxOipK06QIvfV5obdj7Hj2lesPRB2PsePaV6w9EMI3BSdWU7hYn5FL+uTng8n7OIOuTng8n7OIYdj7Hj2lesPRB2PsePqV6w9EPgequIpPsFLzUntFxKWpZGmkoJQyAbEWOcT8IZVCay/6J7mmPex9jx7SvWHoidSJCUpj0zMOVmnOgyziAht0lSiU6rWiTGuDrlVVM8DoXNj1PgVAo3e1W+FLXOhXLz01LMOsS8w420794hKrBUNMPuSSqZUpOcnm5VUwlvQUtJIyN9yDrPSvzJJ+oX0wiHEAgpMljje9soOZB0J5BI4IedZ6V+ZJP1C+mDrPSvzJJ+oX0xDdPRXHwdD6H2Sp+dmn2WmHn3FtNfdoKsk8UcIedZ6V+ZJP1C+mDrNSfzJJ+oX0w5jedVFtbTtFmgj9j7JHBDzrNSvzJJ+oX0x71mpP5kk/UL6YbdOUviEPj6H2SKCHnWak/mST9Qvpg6zUn8ySfqF9MLdOS+IQ+PofZI4b4R75af8Aq9Mdes9K/Mkn6hfTE2jStIp1Tl51eIZVaWV30UsrF8okyMhwJVFTWxPhc1oNyDyPsqvOd1v/AKivjBHzNLSqaeINwVqIPnghWb1TgCydU2lSL9JVUKjPOy7aXg0EoYDhva+/xx9bTw742m/YrfvHoH+ClX8PHMhOlh1bDjyUkobsFZar6ockNsAFFjHSFznSEC9sreyb7Sw543m/Y/nBtLDnjeb9i+cKX2kNpZUFglaNIj+XO1vdeOW9wxEvA5K5tKXaSu+Xsne0sOeNpv2L5wbTw543m/YvnCTXBDbwdAn4N3KQ/L2TvaeHPG837F84NpYd8bTfsXzhJBC3g6BPwT/1D8vZO9pYc8bTfsXzg2lhzxtN+xfOEkELeDoEuCd+ofl7J3tLDnjeb9j+cd5ajUWd2VElVJhbqGluBKpXRvYX13iuw9wgfr8zyN7mmJMcHOtZUVEEkMZkEhy8vZRcPSDVSnSzMuONtpZW4ot2J7UX3cokbHhiwtNVTPP7tHRH1gz8RmORPc2EI/aGuAwGylgdPO4F5AAGie7Hhnwqq+qb6INjwz4VVfVN9EI4IjvB3QreC/7Hff7J5seGfCqr6pvog0MM+FVT1TfRCMC5tHR9h2XcLbqFIUDYg7+WXvEOH/4hMaQA23pv5/8AxONjw14VVfVN9EGx4Z8Kqnqm+iEcELeDoE/BH9R33+yebHhnwqq+qb6INjwz4VVfVN9EI4Ibef4hLgj+o77/AGTst4a3Jqq+qb6I+m2cNLWlImqqCohI+jRrvxQijpL90NeWPjEg8G34Qovoy1pIkOXl7K2v4OkEPOIEzMEJUQO1Tv8AFBFmmQNsu+WfjBBe6HdXLfEajvFUVFuwtV8vr6eZEfDb8w1U22WE7Ih87E40RcLB3PnHdPeUrlw5kMep2283iOVWWwWnW3LKIvYpHxEDgXc3yW/I9rKaVxzzK+cVUdmRlZebZSkIcm1pUojLtQB6LhR88LKpTXJCnoccbKVPPlYvmEpAysd0Z3jU5ejy8/QnKTUG1EsuKSTqI7YlKh5jePiru0nD1MlkTg2YNoDbLBAUp1QyBA34vdADmsWn2s9oay2Ig+qxx+VmJcNqfZcaS4nSQVpIChvjghm1R1Ko/XF9JDDY0tIf5hJ0QngsQbxcpmoOzbaZXGNNTLSk0byz6BbYDuAncPD7oa16kNsYWmJaRCTJtyhCBr0laQN/ib8MVtgGZR0u2JCGMIsSdRmPVZBBBlkBnePbHXY2OrLXAi6W4XkEEEJOiHmEO75nkb3NhHDzCH4hM8je5sWRdoIOv/LOXuDPxGZ5E9zYRD9oeYM/EZnkTvNhEP2hHsDzUKf8w/yH8r2CCCK0evUmygd7PXFxEkmqUSrvF1KksFt4OHcUE9sL7+oRVqdKOVCfYk2rabq9EfE/CLLQUuzlOmsNtIeaMzO90lHa6ItpJO8bJv54vhBIzWPtN4FiDYtI9Lqo7gNoIl1VmXYqD7MotS2m1aAWo5qI1n0xEihwsbLVjeHsDhzRBBBCU0R0l/v2vLHxjnHSX+/a8sfGENVCX/bd5LUpnul3yz8YIJnul3yz8YI2F50qKnLBSj/345hi39SxhgST8yXCpxTuxgEZJyvlx2EVFPeSvgqCeZFio1dbkqPJ0bDwL1QmCStxwABtR134oDisHAnouhrw58DmN5uPorfiHETdKKZWVbMzUXsmpdGZud1W8IjYfw48Js1evOCZqKtQOaWRvJESsN4bYpQVMvrMzUHc3ZlesneG8If6MFBt8yucdK2MYIv3KjzskxPSjktNNpcZWLFChlFLfbm8KNuS00lyew+8Ck3uVy4O4d8ZxfYgVmblpGmzExOW2BCDpAi+lwW3bw5aNVCGVzThIuDyWTz2F23azKS1Hmm35acGmgg3LTY1k8FvflGkHDNIdpjVLflkLbaT2pP2h/qv/wA1xDwTQxISjk+4ylmZnDp7GB90g5hHvuYjSrDtJnJqccUt2ZacUHypV9JpZuhQ3gCM/PFTI2tzI1WhVVksxDQ8/h08UjqvU1mEqK6XOIW3uNvCx9IhYep5XggqKZYEak7LmYvCGZBdG2+879b0CpUzp/SJc3hvZ5aMfdXrNQkWZNLDKC8pguvheQFgL7uWZMMYIzmrY9rVrbMDr+aySpUqfpbuxVCVWyo/Z0hkriOowwwj+ITPI3ubGnYqqtJkqYUVhDby3E9rL5EqPANzjjM8LqQqqzimkbG2ZR8pRpX0RY5X3YoMbWPFitaKulq6R5kba3PkV5g38SmeRvc2EI/aH2DfxGY5G9zYQj9opPYHmtOn/MP8h/K9gggtff8ANFaPT/BEtMTGIpRUto3ZXsitLeGscdiY1BEhT265MNtgtzKwibOju2JSfTfPjip4Hp8zK0xE8204l1ZS8E2+0Eq0felRy4Iv6GZVyZ26hKVOhJa2Qbove3pEaMDLMXC7Xqt5UmxyGSxrFdDdpVVmwBpS4XpJWP4Qu5Fx5iPNCLKNSqVGVVq2ueRMKKXQAG1IsChCgLZ7pIJB3ozaoy21J+Zltxp1SBfeBMCzxlpxLodlVm+YIycwFGggzuLC/BH24y60BsjS0aQuCpJF+KKVrl7QbE5r4jpL/fteWPjHO4Oo3jpL/fteWPjCGoUZCDG63RalM90u+WfjBH1ND6y75Z+MEa2ILzu6oae8pXLxzIMEAdlVO/U/Yx6jvKVy8cyPMEd9VP8A1P2MZ4ye1de4f6afzP0W5AZDijm/MsS4BeebbB1FagI6HVlvRjfVKmHX8TPMuLJbaQgIRuC4zyg2WTA265GgozVy7sGy1pNTkVHRE4wTwOCEmM7OJpCFWUyufb2TdBGZF/PGLcWVtWUaRKLfnepw3MqUpbsi6HkE6yELv8IqZNvAQtKq2TwRa/Fe5stFGQyhTVWkmpSBsPpSthzL7aNAqsfOBDGSfRNSrT7dihxAWm28ReIc/wBtWKYneLqv/C3/AOoJ1WE27XKC5QJeUO2mJgtbENLSeQlwADdzF9zfhdWJqampNbymkLQ3KPkTLCwptRIBHCDlqMP8Q50txF7bItDZz3FKAPuJindUttdOlpeYp6lMB8qbfDZsFgjK41b8QkyaSjKNplma06krOpybfnphUxNuqddVrUo3hthHOoTPI3ubCMQ8wj3fM8jd5sZ8Zu8Lt6xgZSuAFl7gz8RmeRPc2EI3OKH2DPxJ/kT3Mj7wrhWaxEl1bb6GGW7JKlDSztqAh8Jc0AKkTsgkkkkNgAP5Vfhjh5sPViWaMuqYDhKC2nWQQQfRe/mi+y3UxlUgbZqD6iNYQkD43hzTsEUenuh1rbJcAyWXiD/42ibKd4NygqrblM6NzGXJK7S1SnZZ1qQXS9iWG7t3fQErAyy4RuiI7srWxT1ykqy0xpvKWpapi1kqVpECydedo9rMvS5CWL7BYRNtLStu7l1qsRcZm5uLjzxLpFHkX6aw6/LIcccRpKUu5veDR0XL3AGOyr2KaE/UZFnQVJS0xLgBvY5g3Kbar2Gd7Wy34WUWn0euU1mYrEw+l+WJZcRpdspQN8zrPFuRojdJkG80STCSN5AhXh+gO0irVSaDqCxOOBaG0ggo13vETGCboiOtIhLb2I0UWnU+iyQSaVQ5h1W44pi3vXaO9Upc1WktCYk5RgNOBxKnTsqstzRFh7zFlAj5dISkk7gvE8IshDUSF+K+arEtQadVqSpmdlGNkS443srTQQe1UQCLRlNQkXKXW3JJxWkpl4JCraxfKNdkqvI02iJmpuYbQlZW7a4udJRIAHERGR1OfVVa69OqBTs0wClJ/hFxaBp8GVlv7GdPikvfDYrRpk/WXfLPxgj5mT9Zd8s/GCJ2WTbwVHT3lK5eOZEChz/WurS07oaYZXcp3xE5PeUrl6eZCOA3mxBXaU8bZGSMdoSVsjeP6ApsKVMOJNs0lo3EZrjGfl6nX35uUWVsrCdFRFr2EJYIeScvFiqqPZENJJvGEojQsI4lo0hhoU6pPqStanApOxqPaqJ4OGM9gz/9RBkhZmETWUTKtga42tmti6nlRbm6OuVS7p7TcLSVHWpu90n0Q3eWF1xCjmiVlVKUrcBWR+yDGT4aoddqR0qct6WYXbTfKygH0a93giyVOqymGqVNUyXnnZ2pTFw46V6WhcW17lhqEHMl/BdwXJVWz2ioLIXYieXTzVl2+9U6U4ssEPsOpe2HdW2DpJtxp94iL1QWkVHCTsyydMNlLyFDdH/omKNg6vzcnXpYzDy3WnbS6tM3sCcvQYnY5majRqg7IMTa9oTTekGCAUpBuCBlqvDGZrmEqxmzpYaxrAc9R/KpXHDzCHd8zyN3mwjz3YeYQ7vmeRvc2Aou0F1Nf+WcvcFi9SfG/JPcyJuAHK2uZfl6K8yhKkhbpeTcJ3iBELBn4k/yJ7mxCoVanKHMbYkVJClJ0VBQuCItYQLEoCeF0xla0AmwtdaoKFiGYttzEi2xvSzCU+8x0bwiybmcqNRmr69kfyPm1Rn8zj2vvntZhpof6Gx+8RZXFNS2607UZuYmJcK+kbDhTcf7bRfv4xksk7IrsJJIHgFea7R6VINpak2Ts/3ijpklKE53IvbM2Avv8EXCQa2vJsMG1220pNuARmNZxRRG1yyqXTw4pCwtxaxok21AnWc9cLJ/HNcnLhEwmXR/K0m3vMSMzGlUM2TWTtAIsPFbOtxCBdS0gcJiE/WKaxk9PyyDvF1I/eMHmJ6bmu6Zp93y3Cr4xHsL3is1Y5BGR/02f73rd1YpoSTY1WUB/VEIMYYykWqQ61S5tuYmXgUJ2NVwgHWTGUX/AOXgvvRW6pc4Wsiov6eiY8OLibLy5Vo3JsBkN6PuXH07Xlj4x8R0l/v2vLHxgcE3zW69rRG4AclqU0PrLvln4wQTPdLvln4wRrYQvPblUVPeUrlw5kI4s9Lpk3VMIusyDWyOJngop0gMtHhiL2H17wH+6npjOexxtYLsqeqhic9r3AG5SKCHvYdXvAf7qemDsOr3gP8AdT0xDdv6Inj6X9QJFBD3sOr3gP8AdT0wdh9e8B/up6YW6f0S4+lP/IFEbr1VakkyTU+8iXSNEJSbZb14XEkm5zMPOw+veA/3U9MHYdXvAf7qemHLZDkQq2VNCwktcBfokjay24lxJspJCgd4iLx1TVpmmKPPIKbOskX81xCPsOr5/wCh/up6Y6vYYxPMNtNvS63ENJ0W0qfSQkcGcTa1wYW21Q08tPJPHK2Qfhv81XPPeHmEPxCZ5G9zY9GDq/4D/dT0w0oOHqpTH5qYnZYNNiUdF9NJ/hy1GGjjcH5jJWVtbTvgc1rwSlWDPxJ/kLvNhGBkOKH2CgFVZxtS0IK5V1IK1BIuU6rmPOxOo2vs9PtbwxELCXMACTaiOGodvHWuAkUEPOxWof15D2xEe9ilQ/ryHtiIjupOiJ+IU3fCRQQ97FKj/WkPbEQdilQ/rSHtiIbdSdE3xCl74SKCHvYpUP60h7YiDsUqH9aQ9sRC3UnRP8Qpu+Eigh72KVD+tIe2Ig7FKh/WkPbEQt0/om+IU3fCRR0l+6GvLHxhz2KVD+tIe2Ij7ZwtPpeQovyFkqBP1pMSETwb2UJK+mLCA8aK7zI+su+WfjBHKZm5YTLoM3L30z/nJ3+OCD94FxOEr//Z"/>
          <p:cNvSpPr>
            <a:spLocks noChangeAspect="1" noChangeArrowheads="1"/>
          </p:cNvSpPr>
          <p:nvPr/>
        </p:nvSpPr>
        <p:spPr bwMode="auto">
          <a:xfrm>
            <a:off x="155575" y="-579438"/>
            <a:ext cx="1228725" cy="12192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0192" name="Picture 16"/>
          <p:cNvPicPr>
            <a:picLocks noChangeAspect="1" noChangeArrowheads="1"/>
          </p:cNvPicPr>
          <p:nvPr/>
        </p:nvPicPr>
        <p:blipFill>
          <a:blip r:embed="rId9" cstate="print"/>
          <a:srcRect/>
          <a:stretch>
            <a:fillRect/>
          </a:stretch>
        </p:blipFill>
        <p:spPr bwMode="auto">
          <a:xfrm>
            <a:off x="6096000" y="3048000"/>
            <a:ext cx="1228725" cy="1190625"/>
          </a:xfrm>
          <a:prstGeom prst="rect">
            <a:avLst/>
          </a:prstGeom>
          <a:noFill/>
          <a:ln w="9525">
            <a:noFill/>
            <a:miter lim="800000"/>
            <a:headEnd/>
            <a:tailEnd/>
          </a:ln>
        </p:spPr>
      </p:pic>
      <p:pic>
        <p:nvPicPr>
          <p:cNvPr id="50193" name="Picture 17"/>
          <p:cNvPicPr>
            <a:picLocks noChangeAspect="1" noChangeArrowheads="1"/>
          </p:cNvPicPr>
          <p:nvPr/>
        </p:nvPicPr>
        <p:blipFill>
          <a:blip r:embed="rId10" cstate="print"/>
          <a:srcRect/>
          <a:stretch>
            <a:fillRect/>
          </a:stretch>
        </p:blipFill>
        <p:spPr bwMode="auto">
          <a:xfrm>
            <a:off x="152400" y="2209800"/>
            <a:ext cx="2362200" cy="1524000"/>
          </a:xfrm>
          <a:prstGeom prst="rect">
            <a:avLst/>
          </a:prstGeom>
          <a:noFill/>
          <a:ln w="9525">
            <a:noFill/>
            <a:miter lim="800000"/>
            <a:headEnd/>
            <a:tailEnd/>
          </a:ln>
        </p:spPr>
      </p:pic>
      <p:pic>
        <p:nvPicPr>
          <p:cNvPr id="21" name="Picture 3" descr="C:\WINDOWS\TEMP\auto0.bmp"/>
          <p:cNvPicPr>
            <a:picLocks noChangeAspect="1" noChangeArrowheads="1"/>
          </p:cNvPicPr>
          <p:nvPr/>
        </p:nvPicPr>
        <p:blipFill>
          <a:blip r:embed="rId11" cstate="print"/>
          <a:srcRect l="55850" t="41188" r="30186" b="49307"/>
          <a:stretch>
            <a:fillRect/>
          </a:stretch>
        </p:blipFill>
        <p:spPr>
          <a:xfrm>
            <a:off x="6019800" y="1219200"/>
            <a:ext cx="1371600" cy="1266092"/>
          </a:xfrm>
          <a:prstGeom prst="rect">
            <a:avLst/>
          </a:prstGeom>
          <a:noFill/>
          <a:ln/>
        </p:spPr>
      </p:pic>
      <p:pic>
        <p:nvPicPr>
          <p:cNvPr id="22" name="Picture 5" descr="stock photo : Science Laboratory Safety &amp;amp; Chemical Hazard Signs">
            <a:hlinkClick r:id="rId12"/>
          </p:cNvPr>
          <p:cNvPicPr>
            <a:picLocks noChangeAspect="1" noChangeArrowheads="1"/>
          </p:cNvPicPr>
          <p:nvPr/>
        </p:nvPicPr>
        <p:blipFill>
          <a:blip r:embed="rId13" cstate="print"/>
          <a:srcRect l="5786" t="25533" r="74539" b="55745"/>
          <a:stretch>
            <a:fillRect/>
          </a:stretch>
        </p:blipFill>
        <p:spPr bwMode="auto">
          <a:xfrm>
            <a:off x="0" y="914400"/>
            <a:ext cx="1103313" cy="1143000"/>
          </a:xfrm>
          <a:prstGeom prst="rect">
            <a:avLst/>
          </a:prstGeom>
          <a:noFill/>
        </p:spPr>
      </p:pic>
      <p:pic>
        <p:nvPicPr>
          <p:cNvPr id="23" name="Picture 7" descr="protglov"/>
          <p:cNvPicPr>
            <a:picLocks noChangeAspect="1" noChangeArrowheads="1"/>
          </p:cNvPicPr>
          <p:nvPr/>
        </p:nvPicPr>
        <p:blipFill>
          <a:blip r:embed="rId14" cstate="print"/>
          <a:srcRect/>
          <a:stretch>
            <a:fillRect/>
          </a:stretch>
        </p:blipFill>
        <p:spPr bwMode="auto">
          <a:xfrm>
            <a:off x="6172200" y="5105400"/>
            <a:ext cx="1066800" cy="1066800"/>
          </a:xfrm>
          <a:prstGeom prst="rect">
            <a:avLst/>
          </a:prstGeom>
          <a:noFill/>
        </p:spPr>
      </p:pic>
      <p:pic>
        <p:nvPicPr>
          <p:cNvPr id="24" name="Picture 3" descr="C:\WINDOWS\TEMP\auto0.bmp"/>
          <p:cNvPicPr>
            <a:picLocks noChangeAspect="1" noChangeArrowheads="1"/>
          </p:cNvPicPr>
          <p:nvPr/>
        </p:nvPicPr>
        <p:blipFill>
          <a:blip r:embed="rId11" cstate="print"/>
          <a:srcRect l="6444" t="30890" r="79593" b="59605"/>
          <a:stretch>
            <a:fillRect/>
          </a:stretch>
        </p:blipFill>
        <p:spPr>
          <a:xfrm>
            <a:off x="7086600" y="6096000"/>
            <a:ext cx="1035050" cy="955431"/>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7" grpId="0" autoUpdateAnimBg="0"/>
      <p:bldP spid="1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largeImage" descr="Ohaus Triple Beam Balance, Model TJ611">
            <a:hlinkClick r:id="rId2"/>
          </p:cNvPr>
          <p:cNvPicPr>
            <a:picLocks noChangeAspect="1" noChangeArrowheads="1"/>
          </p:cNvPicPr>
          <p:nvPr/>
        </p:nvPicPr>
        <p:blipFill>
          <a:blip r:embed="rId3" r:link="rId4" cstate="print"/>
          <a:srcRect t="24576" b="25343"/>
          <a:stretch>
            <a:fillRect/>
          </a:stretch>
        </p:blipFill>
        <p:spPr bwMode="auto">
          <a:xfrm>
            <a:off x="609600" y="457200"/>
            <a:ext cx="8115300" cy="4057650"/>
          </a:xfrm>
          <a:prstGeom prst="rect">
            <a:avLst/>
          </a:prstGeom>
          <a:noFill/>
          <a:ln w="9525">
            <a:noFill/>
            <a:miter lim="800000"/>
            <a:headEnd/>
            <a:tailEnd/>
          </a:ln>
        </p:spPr>
      </p:pic>
      <p:sp>
        <p:nvSpPr>
          <p:cNvPr id="3" name="Rectangle 10">
            <a:hlinkClick r:id="rId2"/>
          </p:cNvPr>
          <p:cNvSpPr>
            <a:spLocks noChangeArrowheads="1"/>
          </p:cNvSpPr>
          <p:nvPr/>
        </p:nvSpPr>
        <p:spPr bwMode="auto">
          <a:xfrm>
            <a:off x="381000" y="4476691"/>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Triple</a:t>
            </a: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 Beam Balance</a:t>
            </a:r>
          </a:p>
          <a:p>
            <a:pPr marL="0" marR="0" lvl="0" indent="0" algn="ctr" defTabSz="914400" rtl="0" eaLnBrk="1" fontAlgn="base" latinLnBrk="0" hangingPunct="1">
              <a:lnSpc>
                <a:spcPct val="100000"/>
              </a:lnSpc>
              <a:spcBef>
                <a:spcPct val="0"/>
              </a:spcBef>
              <a:spcAft>
                <a:spcPct val="0"/>
              </a:spcAft>
              <a:buClrTx/>
              <a:buSzTx/>
              <a:buFontTx/>
              <a:buNone/>
              <a:tabLst/>
            </a:pPr>
            <a:r>
              <a:rPr lang="en-US" sz="3600" b="1"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Virtual Activity</a:t>
            </a:r>
            <a:endPar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4" name="Picture 1">
            <a:hlinkClick r:id="rId5" action="ppaction://hlinksldjump"/>
          </p:cNvPr>
          <p:cNvPicPr>
            <a:picLocks noChangeAspect="1" noChangeArrowheads="1"/>
          </p:cNvPicPr>
          <p:nvPr/>
        </p:nvPicPr>
        <p:blipFill>
          <a:blip r:embed="rId6" cstate="print"/>
          <a:srcRect/>
          <a:stretch>
            <a:fillRect/>
          </a:stretch>
        </p:blipFill>
        <p:spPr bwMode="auto">
          <a:xfrm>
            <a:off x="8305800" y="5410200"/>
            <a:ext cx="581026" cy="1181748"/>
          </a:xfrm>
          <a:prstGeom prst="rect">
            <a:avLst/>
          </a:prstGeom>
          <a:noFill/>
          <a:ln w="9525">
            <a:noFill/>
            <a:miter lim="800000"/>
            <a:headEnd/>
            <a:tailEnd/>
          </a:ln>
        </p:spPr>
      </p:pic>
      <p:sp>
        <p:nvSpPr>
          <p:cNvPr id="778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78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457200" y="838200"/>
            <a:ext cx="8229600" cy="1143000"/>
          </a:xfrm>
          <a:noFill/>
          <a:ln/>
        </p:spPr>
        <p:txBody>
          <a:bodyPr/>
          <a:lstStyle/>
          <a:p>
            <a:r>
              <a:rPr lang="en-US" dirty="0"/>
              <a:t>What’s Wrong With This Picture?</a:t>
            </a:r>
          </a:p>
        </p:txBody>
      </p:sp>
      <p:graphicFrame>
        <p:nvGraphicFramePr>
          <p:cNvPr id="40964" name="Object 4"/>
          <p:cNvGraphicFramePr>
            <a:graphicFrameLocks noChangeAspect="1"/>
          </p:cNvGraphicFramePr>
          <p:nvPr/>
        </p:nvGraphicFramePr>
        <p:xfrm>
          <a:off x="1981200" y="1828800"/>
          <a:ext cx="5984875" cy="4064000"/>
        </p:xfrm>
        <a:graphic>
          <a:graphicData uri="http://schemas.openxmlformats.org/presentationml/2006/ole">
            <p:oleObj spid="_x0000_s53250" name="CorelPhotoPaint.Image.8" r:id="rId4" imgW="19149206" imgH="13003175" progId="">
              <p:embed/>
            </p:oleObj>
          </a:graphicData>
        </a:graphic>
      </p:graphicFrame>
      <p:sp>
        <p:nvSpPr>
          <p:cNvPr id="40965" name="AutoShape 5"/>
          <p:cNvSpPr>
            <a:spLocks noChangeArrowheads="1"/>
          </p:cNvSpPr>
          <p:nvPr/>
        </p:nvSpPr>
        <p:spPr bwMode="auto">
          <a:xfrm>
            <a:off x="2133600" y="1981200"/>
            <a:ext cx="990600" cy="990600"/>
          </a:xfrm>
          <a:prstGeom prst="plus">
            <a:avLst>
              <a:gd name="adj" fmla="val 36625"/>
            </a:avLst>
          </a:prstGeom>
          <a:solidFill>
            <a:srgbClr val="FF0000"/>
          </a:solidFill>
          <a:ln w="19050">
            <a:solidFill>
              <a:srgbClr val="000000"/>
            </a:solidFill>
            <a:miter lim="800000"/>
            <a:headEnd/>
            <a:tailEnd/>
          </a:ln>
        </p:spPr>
        <p:txBody>
          <a:bodyPr/>
          <a:lstStyle/>
          <a:p>
            <a:endParaRPr lang="en-US" dirty="0"/>
          </a:p>
        </p:txBody>
      </p:sp>
      <p:pic>
        <p:nvPicPr>
          <p:cNvPr id="5" name="Picture 1">
            <a:hlinkClick r:id="rId5" action="ppaction://hlinksldjump"/>
          </p:cNvPr>
          <p:cNvPicPr>
            <a:picLocks noChangeAspect="1" noChangeArrowheads="1"/>
          </p:cNvPicPr>
          <p:nvPr/>
        </p:nvPicPr>
        <p:blipFill>
          <a:blip r:embed="rId6" cstate="print"/>
          <a:srcRect/>
          <a:stretch>
            <a:fillRect/>
          </a:stretch>
        </p:blipFill>
        <p:spPr bwMode="auto">
          <a:xfrm>
            <a:off x="8305800" y="5410200"/>
            <a:ext cx="581026" cy="1181748"/>
          </a:xfrm>
          <a:prstGeom prst="rect">
            <a:avLst/>
          </a:prstGeom>
          <a:noFill/>
          <a:ln w="9525">
            <a:noFill/>
            <a:miter lim="800000"/>
            <a:headEnd/>
            <a:tailEnd/>
          </a:ln>
        </p:spPr>
      </p:pic>
      <p:sp>
        <p:nvSpPr>
          <p:cNvPr id="6" name="Rectangle 10"/>
          <p:cNvSpPr>
            <a:spLocks noChangeArrowheads="1"/>
          </p:cNvSpPr>
          <p:nvPr/>
        </p:nvSpPr>
        <p:spPr bwMode="auto">
          <a:xfrm>
            <a:off x="381000" y="0"/>
            <a:ext cx="8534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Lab Safety Scenario #1</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p:cNvGraphicFramePr>
            <a:graphicFrameLocks noChangeAspect="1"/>
          </p:cNvGraphicFramePr>
          <p:nvPr/>
        </p:nvGraphicFramePr>
        <p:xfrm>
          <a:off x="1981200" y="2057400"/>
          <a:ext cx="6096000" cy="4013200"/>
        </p:xfrm>
        <a:graphic>
          <a:graphicData uri="http://schemas.openxmlformats.org/presentationml/2006/ole">
            <p:oleObj spid="_x0000_s54274" name="CorelPhotoPaint.Image.8" r:id="rId4" imgW="18996825" imgH="12507937" progId="">
              <p:embed/>
            </p:oleObj>
          </a:graphicData>
        </a:graphic>
      </p:graphicFrame>
      <p:sp>
        <p:nvSpPr>
          <p:cNvPr id="41988" name="Rectangle 4"/>
          <p:cNvSpPr>
            <a:spLocks noGrp="1" noChangeArrowheads="1"/>
          </p:cNvSpPr>
          <p:nvPr>
            <p:ph type="title"/>
          </p:nvPr>
        </p:nvSpPr>
        <p:spPr>
          <a:xfrm>
            <a:off x="457200" y="914400"/>
            <a:ext cx="8229600" cy="1143000"/>
          </a:xfrm>
          <a:noFill/>
          <a:ln/>
        </p:spPr>
        <p:txBody>
          <a:bodyPr/>
          <a:lstStyle/>
          <a:p>
            <a:r>
              <a:rPr lang="en-US" dirty="0"/>
              <a:t>What’s Wrong With This Picture?</a:t>
            </a:r>
          </a:p>
        </p:txBody>
      </p:sp>
      <p:sp>
        <p:nvSpPr>
          <p:cNvPr id="41989" name="AutoShape 5"/>
          <p:cNvSpPr>
            <a:spLocks noChangeArrowheads="1"/>
          </p:cNvSpPr>
          <p:nvPr/>
        </p:nvSpPr>
        <p:spPr bwMode="auto">
          <a:xfrm>
            <a:off x="2057400" y="2133600"/>
            <a:ext cx="990600" cy="990600"/>
          </a:xfrm>
          <a:prstGeom prst="plus">
            <a:avLst>
              <a:gd name="adj" fmla="val 36625"/>
            </a:avLst>
          </a:prstGeom>
          <a:solidFill>
            <a:srgbClr val="FF0000"/>
          </a:solidFill>
          <a:ln w="19050">
            <a:solidFill>
              <a:srgbClr val="000000"/>
            </a:solidFill>
            <a:miter lim="800000"/>
            <a:headEnd/>
            <a:tailEnd/>
          </a:ln>
        </p:spPr>
        <p:txBody>
          <a:bodyPr/>
          <a:lstStyle/>
          <a:p>
            <a:endParaRPr lang="en-US" dirty="0"/>
          </a:p>
        </p:txBody>
      </p:sp>
      <p:pic>
        <p:nvPicPr>
          <p:cNvPr id="5" name="Picture 1">
            <a:hlinkClick r:id="rId5" action="ppaction://hlinksldjump"/>
          </p:cNvPr>
          <p:cNvPicPr>
            <a:picLocks noChangeAspect="1" noChangeArrowheads="1"/>
          </p:cNvPicPr>
          <p:nvPr/>
        </p:nvPicPr>
        <p:blipFill>
          <a:blip r:embed="rId6" cstate="print"/>
          <a:srcRect/>
          <a:stretch>
            <a:fillRect/>
          </a:stretch>
        </p:blipFill>
        <p:spPr bwMode="auto">
          <a:xfrm>
            <a:off x="8305800" y="5410200"/>
            <a:ext cx="581026" cy="1181748"/>
          </a:xfrm>
          <a:prstGeom prst="rect">
            <a:avLst/>
          </a:prstGeom>
          <a:noFill/>
          <a:ln w="9525">
            <a:noFill/>
            <a:miter lim="800000"/>
            <a:headEnd/>
            <a:tailEnd/>
          </a:ln>
        </p:spPr>
      </p:pic>
      <p:sp>
        <p:nvSpPr>
          <p:cNvPr id="6" name="Rectangle 10"/>
          <p:cNvSpPr>
            <a:spLocks noChangeArrowheads="1"/>
          </p:cNvSpPr>
          <p:nvPr/>
        </p:nvSpPr>
        <p:spPr bwMode="auto">
          <a:xfrm>
            <a:off x="381000" y="0"/>
            <a:ext cx="8534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Lab Safety Scenario #2</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915400" cy="6740307"/>
          </a:xfrm>
          <a:prstGeom prst="rect">
            <a:avLst/>
          </a:prstGeom>
          <a:noFill/>
        </p:spPr>
        <p:txBody>
          <a:bodyPr wrap="square" rtlCol="0">
            <a:spAutoFit/>
          </a:bodyPr>
          <a:lstStyle/>
          <a:p>
            <a:r>
              <a:rPr lang="en-US" dirty="0"/>
              <a:t>A </a:t>
            </a:r>
            <a:r>
              <a:rPr lang="en-US" b="1" i="1" u="sng" dirty="0"/>
              <a:t>beam balance </a:t>
            </a:r>
            <a:r>
              <a:rPr lang="en-US" b="1" u="sng" dirty="0"/>
              <a:t>(triple)</a:t>
            </a:r>
            <a:r>
              <a:rPr lang="en-US" dirty="0"/>
              <a:t> is a tool used to measure the mass of an object.</a:t>
            </a:r>
          </a:p>
          <a:p>
            <a:pPr lvl="0"/>
            <a:r>
              <a:rPr lang="en-US" dirty="0"/>
              <a:t>The beam balance contains a pan or platform, three beams with riders/sliders and a pointer</a:t>
            </a:r>
            <a:r>
              <a:rPr lang="en-US" dirty="0" smtClean="0"/>
              <a:t>.</a:t>
            </a:r>
          </a:p>
          <a:p>
            <a:pPr lvl="0"/>
            <a:endParaRPr lang="en-US" dirty="0"/>
          </a:p>
          <a:p>
            <a:pPr lvl="0"/>
            <a:r>
              <a:rPr lang="en-US" b="1" u="sng" dirty="0" smtClean="0"/>
              <a:t>How to use a Triple Beam Balance</a:t>
            </a:r>
            <a:r>
              <a:rPr lang="en-US" dirty="0" smtClean="0"/>
              <a:t>:    </a:t>
            </a:r>
            <a:r>
              <a:rPr lang="en-US" dirty="0" smtClean="0">
                <a:hlinkClick r:id="rId2"/>
              </a:rPr>
              <a:t>virtual activity</a:t>
            </a:r>
            <a:endParaRPr lang="en-US" dirty="0" smtClean="0"/>
          </a:p>
          <a:p>
            <a:pPr lvl="0"/>
            <a:r>
              <a:rPr lang="en-US" b="1" dirty="0" smtClean="0"/>
              <a:t>Step 1: </a:t>
            </a:r>
            <a:r>
              <a:rPr lang="en-US" dirty="0" smtClean="0"/>
              <a:t>Before </a:t>
            </a:r>
            <a:r>
              <a:rPr lang="en-US" dirty="0"/>
              <a:t>measuring, make sure all riders/sliders are set at zero (0), the pointer is in line with its zero (0) mark and the pan is clean</a:t>
            </a:r>
            <a:r>
              <a:rPr lang="en-US" dirty="0" smtClean="0"/>
              <a:t>.</a:t>
            </a:r>
          </a:p>
          <a:p>
            <a:pPr lvl="0"/>
            <a:endParaRPr lang="en-US" dirty="0"/>
          </a:p>
          <a:p>
            <a:pPr lvl="0"/>
            <a:r>
              <a:rPr lang="en-US" b="1" dirty="0" smtClean="0"/>
              <a:t>Step 2: </a:t>
            </a:r>
            <a:r>
              <a:rPr lang="en-US" dirty="0" smtClean="0"/>
              <a:t>Place </a:t>
            </a:r>
            <a:r>
              <a:rPr lang="en-US" dirty="0"/>
              <a:t>an object to be measured on the pan or platform.  If the object is placed in a container or on weighing paper, the mass of the container or paper needs to be subtracted from the final mass of the object</a:t>
            </a:r>
            <a:r>
              <a:rPr lang="en-US" dirty="0" smtClean="0"/>
              <a:t>.</a:t>
            </a:r>
          </a:p>
          <a:p>
            <a:pPr lvl="0"/>
            <a:endParaRPr lang="en-US" dirty="0"/>
          </a:p>
          <a:p>
            <a:pPr lvl="0"/>
            <a:r>
              <a:rPr lang="en-US" b="1" dirty="0" smtClean="0"/>
              <a:t>Step 3: </a:t>
            </a:r>
            <a:r>
              <a:rPr lang="en-US" dirty="0" smtClean="0"/>
              <a:t>Three </a:t>
            </a:r>
            <a:r>
              <a:rPr lang="en-US" dirty="0"/>
              <a:t>beams are found on the side opposite of the pan.  Each beam is marked in different increments: 100 grams, 10 grams, and tenths (0.1) of a gram up to 10 grams.</a:t>
            </a:r>
          </a:p>
          <a:p>
            <a:pPr lvl="0"/>
            <a:r>
              <a:rPr lang="en-US" dirty="0"/>
              <a:t>After placing the object on the pan, the pointer will rise</a:t>
            </a:r>
            <a:r>
              <a:rPr lang="en-US" dirty="0" smtClean="0"/>
              <a:t>.</a:t>
            </a:r>
          </a:p>
          <a:p>
            <a:pPr lvl="0"/>
            <a:endParaRPr lang="en-US" dirty="0"/>
          </a:p>
          <a:p>
            <a:pPr lvl="0"/>
            <a:r>
              <a:rPr lang="en-US" b="1" dirty="0" smtClean="0"/>
              <a:t>Step 4: </a:t>
            </a:r>
            <a:r>
              <a:rPr lang="en-US" dirty="0" smtClean="0"/>
              <a:t>To </a:t>
            </a:r>
            <a:r>
              <a:rPr lang="en-US" dirty="0"/>
              <a:t>determine the mass of the object, gently slide the riders/sliders across the beams until the pointer lines up exactly with the zero (0) mark on the scale.  Be sure the riders/sliders with notches are securely placed in their notches</a:t>
            </a:r>
            <a:r>
              <a:rPr lang="en-US" dirty="0" smtClean="0"/>
              <a:t>.</a:t>
            </a:r>
          </a:p>
          <a:p>
            <a:pPr lvl="0"/>
            <a:endParaRPr lang="en-US" dirty="0"/>
          </a:p>
          <a:p>
            <a:pPr lvl="0"/>
            <a:r>
              <a:rPr lang="en-US" b="1" dirty="0" smtClean="0"/>
              <a:t>Step 5: </a:t>
            </a:r>
            <a:r>
              <a:rPr lang="en-US" dirty="0" smtClean="0"/>
              <a:t>The </a:t>
            </a:r>
            <a:r>
              <a:rPr lang="en-US" dirty="0"/>
              <a:t>mass is calculated by adding the sum of the measures indicated by the riders/sliders</a:t>
            </a:r>
            <a:r>
              <a:rPr lang="en-US" dirty="0" smtClean="0"/>
              <a:t>.</a:t>
            </a:r>
          </a:p>
          <a:p>
            <a:pPr lvl="0"/>
            <a:endParaRPr lang="en-US" dirty="0"/>
          </a:p>
          <a:p>
            <a:pPr lvl="0"/>
            <a:r>
              <a:rPr lang="en-US" b="1" dirty="0" smtClean="0"/>
              <a:t>Step 6: </a:t>
            </a:r>
            <a:r>
              <a:rPr lang="en-US" dirty="0" smtClean="0"/>
              <a:t>A </a:t>
            </a:r>
            <a:r>
              <a:rPr lang="en-US" dirty="0"/>
              <a:t>beam balance measures the mass of an object in grams (g).</a:t>
            </a:r>
          </a:p>
          <a:p>
            <a:endParaRPr lang="en-US" dirty="0"/>
          </a:p>
        </p:txBody>
      </p:sp>
      <p:pic>
        <p:nvPicPr>
          <p:cNvPr id="3" name="Picture 1">
            <a:hlinkClick r:id="rId3" action="ppaction://hlinksldjump"/>
          </p:cNvPr>
          <p:cNvPicPr>
            <a:picLocks noChangeAspect="1" noChangeArrowheads="1"/>
          </p:cNvPicPr>
          <p:nvPr/>
        </p:nvPicPr>
        <p:blipFill>
          <a:blip r:embed="rId4"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Barometer</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TextBox 2"/>
          <p:cNvSpPr txBox="1"/>
          <p:nvPr/>
        </p:nvSpPr>
        <p:spPr>
          <a:xfrm>
            <a:off x="3124200" y="1219200"/>
            <a:ext cx="5867400" cy="5632311"/>
          </a:xfrm>
          <a:prstGeom prst="rect">
            <a:avLst/>
          </a:prstGeom>
          <a:noFill/>
        </p:spPr>
        <p:txBody>
          <a:bodyPr wrap="square" rtlCol="0">
            <a:spAutoFit/>
          </a:bodyPr>
          <a:lstStyle/>
          <a:p>
            <a:r>
              <a:rPr lang="en-US" sz="2400" dirty="0"/>
              <a:t>A </a:t>
            </a:r>
            <a:r>
              <a:rPr lang="en-US" sz="2400" b="1" i="1" u="sng" dirty="0"/>
              <a:t>barometer</a:t>
            </a:r>
            <a:r>
              <a:rPr lang="en-US" sz="2400" i="1" dirty="0"/>
              <a:t> </a:t>
            </a:r>
            <a:r>
              <a:rPr lang="en-US" sz="2400" dirty="0"/>
              <a:t>is an instrument used to measure air pressure or a change in pressure readings.</a:t>
            </a:r>
          </a:p>
          <a:p>
            <a:pPr lvl="0"/>
            <a:r>
              <a:rPr lang="en-US" sz="2400" dirty="0"/>
              <a:t>The other pointer that is found on most instruments is the </a:t>
            </a:r>
            <a:r>
              <a:rPr lang="en-US" sz="2400" i="1" dirty="0"/>
              <a:t>set pointer </a:t>
            </a:r>
            <a:r>
              <a:rPr lang="en-US" sz="2400" dirty="0"/>
              <a:t>and is usually made of brass.</a:t>
            </a:r>
          </a:p>
          <a:p>
            <a:pPr lvl="0"/>
            <a:r>
              <a:rPr lang="en-US" sz="2400" dirty="0"/>
              <a:t>The set pointer can be turned by means of the knob at the center of the glass so that it covers the reading pointer.  If the reading pointer has moved between readings then it can be determined that the pressure is now lower or higher and by how much.</a:t>
            </a:r>
          </a:p>
          <a:p>
            <a:pPr lvl="0"/>
            <a:r>
              <a:rPr lang="en-US" sz="2400" dirty="0"/>
              <a:t>A barometer scale is measured in </a:t>
            </a:r>
            <a:endParaRPr lang="en-US" sz="2400" dirty="0" smtClean="0"/>
          </a:p>
          <a:p>
            <a:pPr lvl="0"/>
            <a:r>
              <a:rPr lang="en-US" sz="2400" dirty="0" smtClean="0"/>
              <a:t>millimeters </a:t>
            </a:r>
            <a:r>
              <a:rPr lang="en-US" sz="2400" dirty="0"/>
              <a:t>or inches of mercury </a:t>
            </a:r>
            <a:r>
              <a:rPr lang="en-US" sz="2400" dirty="0" smtClean="0"/>
              <a:t>or</a:t>
            </a:r>
          </a:p>
          <a:p>
            <a:pPr lvl="0"/>
            <a:r>
              <a:rPr lang="en-US" sz="2400" dirty="0" smtClean="0"/>
              <a:t>millibars </a:t>
            </a:r>
            <a:r>
              <a:rPr lang="en-US" sz="2400" dirty="0"/>
              <a:t>(mb). </a:t>
            </a:r>
          </a:p>
        </p:txBody>
      </p:sp>
      <p:pic>
        <p:nvPicPr>
          <p:cNvPr id="17412" name="largeImage" descr="Junior Barometer">
            <a:hlinkClick r:id="rId2"/>
          </p:cNvPr>
          <p:cNvPicPr>
            <a:picLocks noChangeAspect="1" noChangeArrowheads="1"/>
          </p:cNvPicPr>
          <p:nvPr/>
        </p:nvPicPr>
        <p:blipFill>
          <a:blip r:embed="rId3" r:link="rId4" cstate="print"/>
          <a:srcRect l="6943" t="7030" r="6888" b="6808"/>
          <a:stretch>
            <a:fillRect/>
          </a:stretch>
        </p:blipFill>
        <p:spPr bwMode="auto">
          <a:xfrm>
            <a:off x="0" y="1143000"/>
            <a:ext cx="3124200" cy="3124200"/>
          </a:xfrm>
          <a:prstGeom prst="rect">
            <a:avLst/>
          </a:prstGeom>
          <a:noFill/>
          <a:ln w="9525">
            <a:noFill/>
            <a:miter lim="800000"/>
            <a:headEnd/>
            <a:tailEnd/>
          </a:ln>
        </p:spPr>
      </p:pic>
      <p:pic>
        <p:nvPicPr>
          <p:cNvPr id="5" name="Picture 1">
            <a:hlinkClick r:id="rId5" action="ppaction://hlinksldjump"/>
          </p:cNvPr>
          <p:cNvPicPr>
            <a:picLocks noChangeAspect="1" noChangeArrowheads="1"/>
          </p:cNvPicPr>
          <p:nvPr/>
        </p:nvPicPr>
        <p:blipFill>
          <a:blip r:embed="rId6" cstate="print"/>
          <a:srcRect/>
          <a:stretch>
            <a:fillRect/>
          </a:stretch>
        </p:blipFill>
        <p:spPr bwMode="auto">
          <a:xfrm>
            <a:off x="8382000" y="55626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Sling Psychrometer</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TextBox 2"/>
          <p:cNvSpPr txBox="1"/>
          <p:nvPr/>
        </p:nvSpPr>
        <p:spPr>
          <a:xfrm>
            <a:off x="4953000" y="856357"/>
            <a:ext cx="3886200" cy="6001643"/>
          </a:xfrm>
          <a:prstGeom prst="rect">
            <a:avLst/>
          </a:prstGeom>
          <a:noFill/>
        </p:spPr>
        <p:txBody>
          <a:bodyPr wrap="square" rtlCol="0">
            <a:spAutoFit/>
          </a:bodyPr>
          <a:lstStyle/>
          <a:p>
            <a:r>
              <a:rPr lang="en-US" sz="2400" dirty="0"/>
              <a:t>A </a:t>
            </a:r>
            <a:r>
              <a:rPr lang="en-US" sz="2400" b="1" i="1" u="sng" dirty="0"/>
              <a:t>sling psychrometer</a:t>
            </a:r>
            <a:r>
              <a:rPr lang="en-US" sz="2400" i="1" dirty="0"/>
              <a:t> </a:t>
            </a:r>
            <a:r>
              <a:rPr lang="en-US" sz="2400" dirty="0"/>
              <a:t>is a tool used to measure relative humidity by using two thermometers—a wet bulb and a dry bulb.</a:t>
            </a:r>
          </a:p>
          <a:p>
            <a:pPr lvl="0"/>
            <a:r>
              <a:rPr lang="en-US" sz="2400" dirty="0"/>
              <a:t>The wet bulb thermometer is covered with a piece of cloth and moistened. </a:t>
            </a:r>
          </a:p>
          <a:p>
            <a:pPr lvl="0"/>
            <a:r>
              <a:rPr lang="en-US" sz="2400" dirty="0"/>
              <a:t>The two thermometers are then moved through the air.  After a period of time the temperature of each thermometer is recorded.  A relative humidity chart is used to determine the relative humidity percent.</a:t>
            </a:r>
          </a:p>
        </p:txBody>
      </p:sp>
      <p:pic>
        <p:nvPicPr>
          <p:cNvPr id="34818" name="largeImage" descr="Compact Sling Psychrometer">
            <a:hlinkClick r:id="rId2"/>
          </p:cNvPr>
          <p:cNvPicPr>
            <a:picLocks noChangeAspect="1" noChangeArrowheads="1"/>
          </p:cNvPicPr>
          <p:nvPr/>
        </p:nvPicPr>
        <p:blipFill>
          <a:blip r:embed="rId3" r:link="rId4" cstate="print"/>
          <a:srcRect/>
          <a:stretch>
            <a:fillRect/>
          </a:stretch>
        </p:blipFill>
        <p:spPr bwMode="auto">
          <a:xfrm>
            <a:off x="0" y="990601"/>
            <a:ext cx="4876800" cy="5867400"/>
          </a:xfrm>
          <a:prstGeom prst="rect">
            <a:avLst/>
          </a:prstGeom>
          <a:noFill/>
          <a:ln w="9525">
            <a:noFill/>
            <a:miter lim="800000"/>
            <a:headEnd/>
            <a:tailEnd/>
          </a:ln>
        </p:spPr>
      </p:pic>
      <p:pic>
        <p:nvPicPr>
          <p:cNvPr id="5" name="Picture 1">
            <a:hlinkClick r:id="rId5" action="ppaction://hlinksldjump"/>
          </p:cNvPr>
          <p:cNvPicPr>
            <a:picLocks noChangeAspect="1" noChangeArrowheads="1"/>
          </p:cNvPicPr>
          <p:nvPr/>
        </p:nvPicPr>
        <p:blipFill>
          <a:blip r:embed="rId6" cstate="print"/>
          <a:srcRect/>
          <a:stretch>
            <a:fillRect/>
          </a:stretch>
        </p:blipFill>
        <p:spPr bwMode="auto">
          <a:xfrm>
            <a:off x="8458200" y="54864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Scientific Investigation</a:t>
            </a:r>
            <a:endParaRPr kumimoji="0" lang="en-US"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TextBox 2"/>
          <p:cNvSpPr txBox="1"/>
          <p:nvPr/>
        </p:nvSpPr>
        <p:spPr>
          <a:xfrm>
            <a:off x="152400" y="1752600"/>
            <a:ext cx="5181600" cy="4154984"/>
          </a:xfrm>
          <a:prstGeom prst="rect">
            <a:avLst/>
          </a:prstGeom>
          <a:noFill/>
        </p:spPr>
        <p:txBody>
          <a:bodyPr wrap="square" rtlCol="0">
            <a:spAutoFit/>
          </a:bodyPr>
          <a:lstStyle/>
          <a:p>
            <a:pPr lvl="0"/>
            <a:r>
              <a:rPr lang="en-US" sz="2400" dirty="0" smtClean="0"/>
              <a:t>Data </a:t>
            </a:r>
            <a:r>
              <a:rPr lang="en-US" sz="2400" dirty="0"/>
              <a:t>should be collected throughout a controlled scientific investigation.  Data includes both scientific observations and inferences</a:t>
            </a:r>
            <a:r>
              <a:rPr lang="en-US" sz="2400" dirty="0" smtClean="0"/>
              <a:t>.</a:t>
            </a:r>
          </a:p>
          <a:p>
            <a:pPr lvl="0"/>
            <a:endParaRPr lang="en-US" sz="2400" dirty="0"/>
          </a:p>
          <a:p>
            <a:pPr lvl="0"/>
            <a:r>
              <a:rPr lang="en-US" sz="2400" dirty="0"/>
              <a:t>A </a:t>
            </a:r>
            <a:r>
              <a:rPr lang="en-US" sz="2400" b="1" i="1" u="sng" dirty="0"/>
              <a:t>scientific observation</a:t>
            </a:r>
            <a:r>
              <a:rPr lang="en-US" sz="2400" i="1" dirty="0"/>
              <a:t> </a:t>
            </a:r>
            <a:r>
              <a:rPr lang="en-US" sz="2400" dirty="0"/>
              <a:t>is gained by carefully identifying and describing properties using the five senses or scientific tools and can be classified as </a:t>
            </a:r>
            <a:r>
              <a:rPr lang="en-US" sz="2400" i="1" u="sng" dirty="0"/>
              <a:t>quantitative </a:t>
            </a:r>
            <a:r>
              <a:rPr lang="en-US" sz="2400" u="sng" dirty="0"/>
              <a:t>or </a:t>
            </a:r>
            <a:r>
              <a:rPr lang="en-US" sz="2400" i="1" u="sng" dirty="0"/>
              <a:t>qualitative</a:t>
            </a:r>
            <a:r>
              <a:rPr lang="en-US" sz="2400" dirty="0"/>
              <a:t>.</a:t>
            </a:r>
          </a:p>
          <a:p>
            <a:pPr lvl="0"/>
            <a:endParaRPr lang="en-US" sz="2400" dirty="0"/>
          </a:p>
        </p:txBody>
      </p:sp>
      <p:pic>
        <p:nvPicPr>
          <p:cNvPr id="35842" name="Picture 2" descr="C:\Users\mary\AppData\Local\Microsoft\Windows\Temporary Internet Files\Content.IE5\HZRGL9TJ\MC900031061[1].wmf"/>
          <p:cNvPicPr>
            <a:picLocks noChangeAspect="1" noChangeArrowheads="1"/>
          </p:cNvPicPr>
          <p:nvPr/>
        </p:nvPicPr>
        <p:blipFill>
          <a:blip r:embed="rId2" cstate="print"/>
          <a:srcRect/>
          <a:stretch>
            <a:fillRect/>
          </a:stretch>
        </p:blipFill>
        <p:spPr bwMode="auto">
          <a:xfrm rot="1511764">
            <a:off x="5042598" y="1345209"/>
            <a:ext cx="3071470" cy="4687214"/>
          </a:xfrm>
          <a:prstGeom prst="rect">
            <a:avLst/>
          </a:prstGeom>
          <a:noFill/>
        </p:spPr>
      </p:pic>
      <p:pic>
        <p:nvPicPr>
          <p:cNvPr id="5" name="Picture 1">
            <a:hlinkClick r:id="rId3" action="ppaction://hlinksldjump"/>
          </p:cNvPr>
          <p:cNvPicPr>
            <a:picLocks noChangeAspect="1" noChangeArrowheads="1"/>
          </p:cNvPicPr>
          <p:nvPr/>
        </p:nvPicPr>
        <p:blipFill>
          <a:blip r:embed="rId4"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4648200" cy="1815882"/>
          </a:xfrm>
          <a:prstGeom prst="rect">
            <a:avLst/>
          </a:prstGeom>
        </p:spPr>
        <p:txBody>
          <a:bodyPr wrap="square">
            <a:spAutoFit/>
          </a:bodyPr>
          <a:lstStyle/>
          <a:p>
            <a:pPr lvl="0"/>
            <a:r>
              <a:rPr lang="en-US" sz="2800" b="1" u="sng" dirty="0" smtClean="0"/>
              <a:t>Qua</a:t>
            </a:r>
            <a:r>
              <a:rPr lang="en-US" sz="2800" b="1" u="sng" dirty="0" smtClean="0">
                <a:solidFill>
                  <a:srgbClr val="FF0000"/>
                </a:solidFill>
              </a:rPr>
              <a:t>n</a:t>
            </a:r>
            <a:r>
              <a:rPr lang="en-US" sz="2800" b="1" u="sng" dirty="0" smtClean="0"/>
              <a:t>titative observations</a:t>
            </a:r>
            <a:r>
              <a:rPr lang="en-US" sz="2800" dirty="0" smtClean="0"/>
              <a:t> are observations that use </a:t>
            </a:r>
            <a:r>
              <a:rPr lang="en-US" sz="2800" b="1" dirty="0" smtClean="0">
                <a:solidFill>
                  <a:srgbClr val="FF0000"/>
                </a:solidFill>
              </a:rPr>
              <a:t>n</a:t>
            </a:r>
            <a:r>
              <a:rPr lang="en-US" sz="2800" dirty="0" smtClean="0"/>
              <a:t>umbers (amounts) or measurements</a:t>
            </a:r>
          </a:p>
        </p:txBody>
      </p:sp>
      <p:pic>
        <p:nvPicPr>
          <p:cNvPr id="16385" name="Picture 1" descr="C:\Users\mary\AppData\Local\Microsoft\Windows\Temporary Internet Files\Content.IE5\M61VMNDZ\MP900314254[1].jpg"/>
          <p:cNvPicPr>
            <a:picLocks noChangeAspect="1" noChangeArrowheads="1"/>
          </p:cNvPicPr>
          <p:nvPr/>
        </p:nvPicPr>
        <p:blipFill>
          <a:blip r:embed="rId2" cstate="print"/>
          <a:srcRect/>
          <a:stretch>
            <a:fillRect/>
          </a:stretch>
        </p:blipFill>
        <p:spPr bwMode="auto">
          <a:xfrm rot="17501421">
            <a:off x="4042764" y="-779546"/>
            <a:ext cx="1245566" cy="9144000"/>
          </a:xfrm>
          <a:prstGeom prst="rect">
            <a:avLst/>
          </a:prstGeom>
          <a:noFill/>
        </p:spPr>
      </p:pic>
      <p:pic>
        <p:nvPicPr>
          <p:cNvPr id="16386" name="Picture 2" descr="C:\Users\mary\AppData\Local\Microsoft\Windows\Temporary Internet Files\Content.IE5\P5PA2MKH\MC900016925[1].wmf"/>
          <p:cNvPicPr>
            <a:picLocks noChangeAspect="1" noChangeArrowheads="1"/>
          </p:cNvPicPr>
          <p:nvPr/>
        </p:nvPicPr>
        <p:blipFill>
          <a:blip r:embed="rId3" cstate="print"/>
          <a:srcRect/>
          <a:stretch>
            <a:fillRect/>
          </a:stretch>
        </p:blipFill>
        <p:spPr bwMode="auto">
          <a:xfrm>
            <a:off x="381000" y="4489846"/>
            <a:ext cx="2667000" cy="2368154"/>
          </a:xfrm>
          <a:prstGeom prst="rect">
            <a:avLst/>
          </a:prstGeom>
          <a:noFill/>
        </p:spPr>
      </p:pic>
      <p:pic>
        <p:nvPicPr>
          <p:cNvPr id="16387" name="Picture 3" descr="C:\Users\mary\AppData\Local\Microsoft\Windows\Temporary Internet Files\Content.IE5\ULDX5O90\MC900030045[1].wmf"/>
          <p:cNvPicPr>
            <a:picLocks noChangeAspect="1" noChangeArrowheads="1"/>
          </p:cNvPicPr>
          <p:nvPr/>
        </p:nvPicPr>
        <p:blipFill>
          <a:blip r:embed="rId4" cstate="print"/>
          <a:srcRect/>
          <a:stretch>
            <a:fillRect/>
          </a:stretch>
        </p:blipFill>
        <p:spPr bwMode="auto">
          <a:xfrm>
            <a:off x="5181600" y="457200"/>
            <a:ext cx="3139011" cy="3505199"/>
          </a:xfrm>
          <a:prstGeom prst="rect">
            <a:avLst/>
          </a:prstGeom>
          <a:noFill/>
        </p:spPr>
      </p:pic>
      <p:pic>
        <p:nvPicPr>
          <p:cNvPr id="6" name="Picture 1">
            <a:hlinkClick r:id="rId5" action="ppaction://hlinksldjump"/>
          </p:cNvPr>
          <p:cNvPicPr>
            <a:picLocks noChangeAspect="1" noChangeArrowheads="1"/>
          </p:cNvPicPr>
          <p:nvPr/>
        </p:nvPicPr>
        <p:blipFill>
          <a:blip r:embed="rId6" cstate="print"/>
          <a:srcRect/>
          <a:stretch>
            <a:fillRect/>
          </a:stretch>
        </p:blipFill>
        <p:spPr bwMode="auto">
          <a:xfrm>
            <a:off x="8305800" y="5410200"/>
            <a:ext cx="581026" cy="118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2541</Words>
  <Application>Microsoft Office PowerPoint</Application>
  <PresentationFormat>On-screen Show (4:3)</PresentationFormat>
  <Paragraphs>379</Paragraphs>
  <Slides>41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CorelPhotoPaint.Image.8</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What’s Wrong With This Picture?</vt:lpstr>
      <vt:lpstr>What’s Wrong With This Picture?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dc:creator>
  <cp:lastModifiedBy>Technology</cp:lastModifiedBy>
  <cp:revision>75</cp:revision>
  <dcterms:created xsi:type="dcterms:W3CDTF">2010-08-14T23:13:52Z</dcterms:created>
  <dcterms:modified xsi:type="dcterms:W3CDTF">2013-03-07T16:22:08Z</dcterms:modified>
</cp:coreProperties>
</file>